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83" r:id="rId4"/>
    <p:sldId id="284" r:id="rId5"/>
    <p:sldId id="258" r:id="rId6"/>
    <p:sldId id="268" r:id="rId7"/>
    <p:sldId id="270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6" r:id="rId17"/>
    <p:sldId id="278" r:id="rId18"/>
    <p:sldId id="279" r:id="rId19"/>
    <p:sldId id="280" r:id="rId20"/>
    <p:sldId id="263" r:id="rId21"/>
    <p:sldId id="260" r:id="rId22"/>
    <p:sldId id="266" r:id="rId23"/>
    <p:sldId id="281" r:id="rId24"/>
    <p:sldId id="282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71" autoAdjust="0"/>
  </p:normalViewPr>
  <p:slideViewPr>
    <p:cSldViewPr>
      <p:cViewPr>
        <p:scale>
          <a:sx n="82" d="100"/>
          <a:sy n="82" d="100"/>
        </p:scale>
        <p:origin x="-111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2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97E29-262E-43AB-B524-6163B3B371C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91ED8-6505-4607-B5C7-3395999D7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2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6AAB54-1C98-4E5D-94D2-235539C1709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ADA569-F39D-41B0-9663-88420C7A9E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AAB54-1C98-4E5D-94D2-235539C1709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DA569-F39D-41B0-9663-88420C7A9E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AAB54-1C98-4E5D-94D2-235539C1709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DA569-F39D-41B0-9663-88420C7A9E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AAB54-1C98-4E5D-94D2-235539C1709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DA569-F39D-41B0-9663-88420C7A9E2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AAB54-1C98-4E5D-94D2-235539C1709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DA569-F39D-41B0-9663-88420C7A9E2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AAB54-1C98-4E5D-94D2-235539C1709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DA569-F39D-41B0-9663-88420C7A9E2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AAB54-1C98-4E5D-94D2-235539C1709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DA569-F39D-41B0-9663-88420C7A9E2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AAB54-1C98-4E5D-94D2-235539C1709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DA569-F39D-41B0-9663-88420C7A9E2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AAB54-1C98-4E5D-94D2-235539C1709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DA569-F39D-41B0-9663-88420C7A9E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6AAB54-1C98-4E5D-94D2-235539C1709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DA569-F39D-41B0-9663-88420C7A9E2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6AAB54-1C98-4E5D-94D2-235539C1709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ADA569-F39D-41B0-9663-88420C7A9E2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6AAB54-1C98-4E5D-94D2-235539C1709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ADA569-F39D-41B0-9663-88420C7A9E2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hegartymaths.com/fractions-of-an-amoun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&amp;esrc=s&amp;source=images&amp;cd=&amp;cad=rja&amp;uact=8&amp;ved=0ahUKEwj_256kpIfQAhVF0hoKHcVbARoQjRwIBw&amp;url=http://www.argep.hu/trend/SHAR/Sharp-EL-531XH.html&amp;psig=AFQjCNG2BHl6oqBMeIDXSiT6PTvseHGhyg&amp;ust=147808027998611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00608" y="1772816"/>
            <a:ext cx="7772400" cy="1829761"/>
          </a:xfrm>
        </p:spPr>
        <p:txBody>
          <a:bodyPr>
            <a:noAutofit/>
          </a:bodyPr>
          <a:lstStyle/>
          <a:p>
            <a:r>
              <a:rPr lang="en-GB" sz="15000" dirty="0" smtClean="0">
                <a:latin typeface="Alex Brush" panose="02000400000000000000" pitchFamily="2" charset="0"/>
              </a:rPr>
              <a:t>Maths!</a:t>
            </a:r>
            <a:endParaRPr lang="en-GB" sz="15000" dirty="0">
              <a:latin typeface="Alex Brush" panose="020004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4221088"/>
            <a:ext cx="5216624" cy="766936"/>
          </a:xfrm>
        </p:spPr>
        <p:txBody>
          <a:bodyPr/>
          <a:lstStyle/>
          <a:p>
            <a:r>
              <a:rPr lang="en-GB" b="1" dirty="0" smtClean="0"/>
              <a:t>…‘I don’t get it.’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934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8468037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8144" y="1700808"/>
            <a:ext cx="2840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Rewrite in “pupil speak”</a:t>
            </a:r>
            <a:endParaRPr lang="en-GB" dirty="0"/>
          </a:p>
        </p:txBody>
      </p:sp>
      <p:cxnSp>
        <p:nvCxnSpPr>
          <p:cNvPr id="4" name="Straight Arrow Connector 3"/>
          <p:cNvCxnSpPr>
            <a:stCxn id="2" idx="2"/>
          </p:cNvCxnSpPr>
          <p:nvPr/>
        </p:nvCxnSpPr>
        <p:spPr>
          <a:xfrm flipH="1">
            <a:off x="6876256" y="2070140"/>
            <a:ext cx="412309" cy="134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43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75438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1237402"/>
            <a:ext cx="5327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(See also the </a:t>
            </a:r>
            <a:r>
              <a:rPr lang="en-GB" dirty="0" err="1" smtClean="0"/>
              <a:t>Powerpoint</a:t>
            </a:r>
            <a:r>
              <a:rPr lang="en-GB" dirty="0" smtClean="0"/>
              <a:t> with revision topics.)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5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1190271"/>
            <a:ext cx="72961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565749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Consider 30 – 40 minutes maximum – don’t overdo it!!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9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7128792" cy="581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24128" y="4941168"/>
            <a:ext cx="2852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LONGEST = ADD</a:t>
            </a:r>
          </a:p>
          <a:p>
            <a:endParaRPr lang="en-GB" dirty="0"/>
          </a:p>
          <a:p>
            <a:r>
              <a:rPr lang="en-GB" dirty="0" smtClean="0"/>
              <a:t>SHORTEST = SUBTRACT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0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6546"/>
            <a:ext cx="867970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15494" y="3998052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K      C       F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823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908720"/>
            <a:ext cx="9144000" cy="53933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97493" y="1074802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(Great – all have logins)</a:t>
            </a:r>
            <a:endParaRPr lang="en-GB" b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347864" y="1444134"/>
            <a:ext cx="576064" cy="4006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43608" y="5949280"/>
            <a:ext cx="6034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CAUTION!! </a:t>
            </a:r>
            <a:r>
              <a:rPr lang="en-GB" dirty="0"/>
              <a:t> </a:t>
            </a:r>
            <a:r>
              <a:rPr lang="en-GB" dirty="0" smtClean="0"/>
              <a:t> Do you need to use </a:t>
            </a:r>
            <a:r>
              <a:rPr lang="en-GB" b="1" i="1" u="sng" dirty="0" smtClean="0"/>
              <a:t>all</a:t>
            </a:r>
            <a:r>
              <a:rPr lang="en-GB" dirty="0" smtClean="0"/>
              <a:t> the above sites 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46644" y="5479329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Maths Genie/Corbett Maths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0890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0" r="9619"/>
          <a:stretch/>
        </p:blipFill>
        <p:spPr>
          <a:xfrm>
            <a:off x="1043608" y="1420326"/>
            <a:ext cx="6657073" cy="41764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8571" y="404663"/>
            <a:ext cx="5436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Khmer UI" panose="020B0502040204020203" pitchFamily="34" charset="0"/>
                <a:ea typeface="Batang" panose="02030600000101010101" pitchFamily="18" charset="-127"/>
                <a:cs typeface="Khmer UI" panose="020B0502040204020203" pitchFamily="34" charset="0"/>
                <a:hlinkClick r:id="rId2"/>
              </a:rPr>
              <a:t>hegartymaths</a:t>
            </a:r>
            <a:endParaRPr lang="en-GB" sz="6000" b="1" dirty="0">
              <a:solidFill>
                <a:schemeClr val="tx1">
                  <a:lumMod val="65000"/>
                  <a:lumOff val="35000"/>
                </a:schemeClr>
              </a:solidFill>
              <a:latin typeface="Khmer UI" panose="020B0502040204020203" pitchFamily="34" charset="0"/>
              <a:ea typeface="Batang" panose="02030600000101010101" pitchFamily="18" charset="-127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6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98367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9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071286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99274" y="2772630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5952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42692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1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2488"/>
          </a:xfrm>
        </p:spPr>
        <p:txBody>
          <a:bodyPr/>
          <a:lstStyle/>
          <a:p>
            <a:r>
              <a:rPr lang="en-GB" b="1" dirty="0" smtClean="0">
                <a:latin typeface="Bradley Hand ITC" panose="03070402050302030203" pitchFamily="66" charset="0"/>
              </a:rPr>
              <a:t>Even the brightest student can find maths scary at times.</a:t>
            </a:r>
          </a:p>
          <a:p>
            <a:endParaRPr lang="en-GB" b="1" dirty="0">
              <a:latin typeface="Bradley Hand ITC" panose="03070402050302030203" pitchFamily="66" charset="0"/>
            </a:endParaRPr>
          </a:p>
          <a:p>
            <a:r>
              <a:rPr lang="en-GB" b="1" dirty="0" smtClean="0">
                <a:latin typeface="Bradley Hand ITC" panose="03070402050302030203" pitchFamily="66" charset="0"/>
              </a:rPr>
              <a:t>Students who struggle with maths find it scary most of the time!</a:t>
            </a:r>
          </a:p>
          <a:p>
            <a:endParaRPr lang="en-GB" b="1" dirty="0" smtClean="0">
              <a:latin typeface="Bradley Hand ITC" panose="03070402050302030203" pitchFamily="66" charset="0"/>
            </a:endParaRPr>
          </a:p>
          <a:p>
            <a:r>
              <a:rPr lang="en-GB" b="1" dirty="0" smtClean="0">
                <a:latin typeface="Bradley Hand ITC" panose="03070402050302030203" pitchFamily="66" charset="0"/>
              </a:rPr>
              <a:t>Starting with the easy things.</a:t>
            </a:r>
          </a:p>
          <a:p>
            <a:endParaRPr lang="en-GB" b="1" dirty="0" smtClean="0">
              <a:latin typeface="Bradley Hand ITC" panose="03070402050302030203" pitchFamily="66" charset="0"/>
            </a:endParaRPr>
          </a:p>
          <a:p>
            <a:r>
              <a:rPr lang="en-GB" b="1" dirty="0" smtClean="0">
                <a:latin typeface="Bradley Hand ITC" panose="03070402050302030203" pitchFamily="66" charset="0"/>
              </a:rPr>
              <a:t>Warm up with the basics.</a:t>
            </a:r>
          </a:p>
          <a:p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sz="5000" dirty="0" smtClean="0">
                <a:latin typeface="Alex Brush" panose="02000400000000000000" pitchFamily="2" charset="0"/>
              </a:rPr>
              <a:t>Maths can be intimidating. Fact!</a:t>
            </a:r>
            <a:endParaRPr lang="en-GB" sz="5000" dirty="0">
              <a:latin typeface="Alex Brush" panose="020004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53136"/>
            <a:ext cx="3287537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64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81328"/>
            <a:ext cx="8579296" cy="4525963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Bradley Hand ITC" panose="03070402050302030203" pitchFamily="66" charset="0"/>
              </a:rPr>
              <a:t>Practise, </a:t>
            </a:r>
          </a:p>
          <a:p>
            <a:pPr marL="109728" indent="0">
              <a:buNone/>
            </a:pPr>
            <a:r>
              <a:rPr lang="en-GB" sz="4000" b="1" dirty="0">
                <a:latin typeface="Bradley Hand ITC" panose="03070402050302030203" pitchFamily="66" charset="0"/>
              </a:rPr>
              <a:t> </a:t>
            </a:r>
            <a:r>
              <a:rPr lang="en-GB" sz="4000" b="1" dirty="0" smtClean="0">
                <a:latin typeface="Bradley Hand ITC" panose="03070402050302030203" pitchFamily="66" charset="0"/>
              </a:rPr>
              <a:t>   practise, </a:t>
            </a:r>
          </a:p>
          <a:p>
            <a:pPr marL="109728" indent="0">
              <a:buNone/>
            </a:pPr>
            <a:r>
              <a:rPr lang="en-GB" sz="4000" b="1" dirty="0">
                <a:latin typeface="Bradley Hand ITC" panose="03070402050302030203" pitchFamily="66" charset="0"/>
              </a:rPr>
              <a:t>	</a:t>
            </a:r>
            <a:r>
              <a:rPr lang="en-GB" sz="4000" b="1" dirty="0" smtClean="0">
                <a:latin typeface="Bradley Hand ITC" panose="03070402050302030203" pitchFamily="66" charset="0"/>
              </a:rPr>
              <a:t>practise!</a:t>
            </a:r>
          </a:p>
          <a:p>
            <a:r>
              <a:rPr lang="en-GB" b="1" dirty="0" smtClean="0">
                <a:latin typeface="Bradley Hand ITC" panose="03070402050302030203" pitchFamily="66" charset="0"/>
              </a:rPr>
              <a:t>Key topics and basic </a:t>
            </a:r>
          </a:p>
          <a:p>
            <a:pPr marL="109728" indent="0">
              <a:buNone/>
            </a:pPr>
            <a:r>
              <a:rPr lang="en-GB" b="1" dirty="0" smtClean="0">
                <a:latin typeface="Bradley Hand ITC" panose="03070402050302030203" pitchFamily="66" charset="0"/>
              </a:rPr>
              <a:t>Skills score a lot of the </a:t>
            </a:r>
          </a:p>
          <a:p>
            <a:pPr marL="109728" indent="0">
              <a:buNone/>
            </a:pPr>
            <a:r>
              <a:rPr lang="en-GB" b="1" dirty="0" smtClean="0">
                <a:latin typeface="Bradley Hand ITC" panose="03070402050302030203" pitchFamily="66" charset="0"/>
              </a:rPr>
              <a:t>Marks together with </a:t>
            </a:r>
          </a:p>
          <a:p>
            <a:pPr marL="109728" indent="0">
              <a:buNone/>
            </a:pPr>
            <a:r>
              <a:rPr lang="en-GB" b="1" dirty="0" smtClean="0">
                <a:latin typeface="Bradley Hand ITC" panose="03070402050302030203" pitchFamily="66" charset="0"/>
              </a:rPr>
              <a:t>Written working!!</a:t>
            </a:r>
            <a:endParaRPr lang="en-GB" b="1" dirty="0">
              <a:latin typeface="Bradley Hand ITC" panose="03070402050302030203" pitchFamily="66" charset="0"/>
            </a:endParaRPr>
          </a:p>
          <a:p>
            <a:endParaRPr lang="en-GB" b="1" dirty="0" smtClean="0">
              <a:latin typeface="Bradley Hand ITC" panose="03070402050302030203" pitchFamily="66" charset="0"/>
            </a:endParaRPr>
          </a:p>
          <a:p>
            <a:endParaRPr lang="en-GB" b="1" dirty="0">
              <a:latin typeface="Bradley Hand ITC" panose="03070402050302030203" pitchFamily="66" charset="0"/>
            </a:endParaRPr>
          </a:p>
          <a:p>
            <a:endParaRPr lang="en-GB" b="1" dirty="0" smtClean="0">
              <a:latin typeface="Bradley Hand ITC" panose="03070402050302030203" pitchFamily="66" charset="0"/>
            </a:endParaRPr>
          </a:p>
          <a:p>
            <a:pPr marL="109728" indent="0">
              <a:buNone/>
            </a:pPr>
            <a:endParaRPr lang="en-GB" b="1" dirty="0" smtClean="0">
              <a:latin typeface="Bradley Hand ITC" panose="03070402050302030203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46615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dirty="0" smtClean="0">
                <a:latin typeface="Alex Brush" panose="02000400000000000000" pitchFamily="2" charset="0"/>
              </a:rPr>
              <a:t>It’s a memory game!</a:t>
            </a:r>
            <a:endParaRPr lang="en-GB" sz="6000" dirty="0">
              <a:latin typeface="Alex Brush" panose="02000400000000000000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28800"/>
            <a:ext cx="3744416" cy="453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889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3384376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Bradley Hand ITC" panose="03070402050302030203" pitchFamily="66" charset="0"/>
              </a:rPr>
              <a:t>Timetabled with class teacher once a week.</a:t>
            </a:r>
          </a:p>
          <a:p>
            <a:endParaRPr lang="en-GB" b="1" dirty="0" smtClean="0">
              <a:latin typeface="Bradley Hand ITC" panose="03070402050302030203" pitchFamily="66" charset="0"/>
            </a:endParaRPr>
          </a:p>
          <a:p>
            <a:r>
              <a:rPr lang="en-GB" b="1" dirty="0" smtClean="0">
                <a:latin typeface="Bradley Hand ITC" panose="03070402050302030203" pitchFamily="66" charset="0"/>
              </a:rPr>
              <a:t>Practice exam papers in class and topic ‘tests’</a:t>
            </a:r>
          </a:p>
          <a:p>
            <a:endParaRPr lang="en-GB" b="1" dirty="0">
              <a:latin typeface="Bradley Hand ITC" panose="03070402050302030203" pitchFamily="66" charset="0"/>
            </a:endParaRPr>
          </a:p>
          <a:p>
            <a:r>
              <a:rPr lang="en-GB" b="1" dirty="0" smtClean="0">
                <a:latin typeface="Bradley Hand ITC" panose="03070402050302030203" pitchFamily="66" charset="0"/>
              </a:rPr>
              <a:t>Ask to see these to find out how they are doing and see the topics they are finding difficult – look at their </a:t>
            </a:r>
          </a:p>
          <a:p>
            <a:pPr marL="109728" indent="0">
              <a:buNone/>
            </a:pPr>
            <a:r>
              <a:rPr lang="en-GB" b="1" dirty="0">
                <a:latin typeface="Bradley Hand ITC" panose="03070402050302030203" pitchFamily="66" charset="0"/>
              </a:rPr>
              <a:t> </a:t>
            </a:r>
            <a:r>
              <a:rPr lang="en-GB" b="1" dirty="0" smtClean="0">
                <a:latin typeface="Bradley Hand ITC" panose="03070402050302030203" pitchFamily="66" charset="0"/>
              </a:rPr>
              <a:t>  </a:t>
            </a:r>
            <a:r>
              <a:rPr lang="en-GB" b="1" u="sng" dirty="0" smtClean="0">
                <a:latin typeface="Bradley Hand ITC" panose="03070402050302030203" pitchFamily="66" charset="0"/>
              </a:rPr>
              <a:t>Checklist</a:t>
            </a:r>
            <a:r>
              <a:rPr lang="en-GB" b="1" dirty="0" smtClean="0">
                <a:latin typeface="Bradley Hand ITC" panose="03070402050302030203" pitchFamily="66" charset="0"/>
              </a:rPr>
              <a:t>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en-GB" sz="8000" dirty="0" smtClean="0">
                <a:latin typeface="Alex Brush" panose="02000400000000000000" pitchFamily="2" charset="0"/>
              </a:rPr>
              <a:t>Revision in School</a:t>
            </a:r>
            <a:endParaRPr lang="en-GB" sz="8000" dirty="0">
              <a:latin typeface="Alex Brush" panose="02000400000000000000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648" y="4437112"/>
            <a:ext cx="3168352" cy="229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73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184576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Bradley Hand ITC" panose="03070402050302030203" pitchFamily="66" charset="0"/>
              </a:rPr>
              <a:t>If they are struggling, ask them to seek help from their class teacher and redirect them onto something easier</a:t>
            </a:r>
            <a:r>
              <a:rPr lang="en-GB" sz="4000" b="1" dirty="0" smtClean="0">
                <a:latin typeface="Bradley Hand ITC" panose="03070402050302030203" pitchFamily="66" charset="0"/>
              </a:rPr>
              <a:t>.</a:t>
            </a:r>
          </a:p>
          <a:p>
            <a:r>
              <a:rPr lang="en-GB" sz="4000" b="1" dirty="0" smtClean="0">
                <a:latin typeface="Bradley Hand ITC" panose="03070402050302030203" pitchFamily="66" charset="0"/>
              </a:rPr>
              <a:t>Encourage </a:t>
            </a:r>
            <a:r>
              <a:rPr lang="en-GB" sz="4000" b="1" dirty="0">
                <a:latin typeface="Bradley Hand ITC" panose="03070402050302030203" pitchFamily="66" charset="0"/>
              </a:rPr>
              <a:t>them to write a list of the concepts they feel good about as well as those they need more help with. They need to celebrate their success</a:t>
            </a:r>
            <a:r>
              <a:rPr lang="en-GB" sz="4000" b="1" dirty="0" smtClean="0">
                <a:latin typeface="Bradley Hand ITC" panose="03070402050302030203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88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question twice </a:t>
            </a:r>
            <a:r>
              <a:rPr lang="en-GB" b="1" i="1" dirty="0" smtClean="0"/>
              <a:t>before starting</a:t>
            </a:r>
          </a:p>
          <a:p>
            <a:r>
              <a:rPr lang="en-GB" dirty="0" smtClean="0"/>
              <a:t>Underline key words and phrases</a:t>
            </a:r>
          </a:p>
          <a:p>
            <a:r>
              <a:rPr lang="en-GB" dirty="0" smtClean="0"/>
              <a:t>Draw a diagram in </a:t>
            </a:r>
            <a:r>
              <a:rPr lang="en-GB" b="1" i="1" dirty="0" smtClean="0"/>
              <a:t>pencil!</a:t>
            </a:r>
          </a:p>
          <a:p>
            <a:r>
              <a:rPr lang="en-GB" dirty="0" smtClean="0"/>
              <a:t>Write down your workings in steps (marks awarded for this – think like currency)</a:t>
            </a:r>
          </a:p>
          <a:p>
            <a:r>
              <a:rPr lang="en-GB" dirty="0" smtClean="0"/>
              <a:t>Double check you answer </a:t>
            </a:r>
          </a:p>
          <a:p>
            <a:r>
              <a:rPr lang="en-GB" dirty="0" smtClean="0"/>
              <a:t>You could get most final answers wrong , but with correct working you could still do well!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 for Exam Success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9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547" y="188640"/>
            <a:ext cx="85206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If you want a “quick start” guide </a:t>
            </a:r>
            <a:r>
              <a:rPr lang="en-GB" sz="3600" dirty="0" smtClean="0"/>
              <a:t>then:</a:t>
            </a:r>
          </a:p>
          <a:p>
            <a:endParaRPr lang="en-GB" sz="3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600" dirty="0" smtClean="0"/>
              <a:t>Buy a revision guide £2.50.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600" dirty="0" smtClean="0"/>
              <a:t>Work through it (answers at the back).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600" dirty="0" smtClean="0"/>
              <a:t>Use this as a basis to highlight topics you don’t quite understand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600" dirty="0" smtClean="0"/>
              <a:t>Logon to </a:t>
            </a:r>
            <a:r>
              <a:rPr lang="en-GB" sz="3600" dirty="0" err="1" smtClean="0"/>
              <a:t>Hegarty</a:t>
            </a:r>
            <a:r>
              <a:rPr lang="en-GB" sz="3600" dirty="0" smtClean="0"/>
              <a:t> maths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815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539959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Bradley Hand ITC" panose="03070402050302030203" pitchFamily="66" charset="0"/>
              </a:rPr>
              <a:t>Revision is not intended to cause a battle at home.</a:t>
            </a:r>
          </a:p>
          <a:p>
            <a:endParaRPr lang="en-GB" dirty="0">
              <a:latin typeface="Bradley Hand ITC" panose="03070402050302030203" pitchFamily="66" charset="0"/>
            </a:endParaRPr>
          </a:p>
          <a:p>
            <a:pPr marL="109728" indent="0">
              <a:buNone/>
            </a:pPr>
            <a:endParaRPr lang="en-GB" dirty="0" smtClean="0">
              <a:latin typeface="Bradley Hand ITC" panose="03070402050302030203" pitchFamily="66" charset="0"/>
            </a:endParaRPr>
          </a:p>
          <a:p>
            <a:pPr marL="109728" indent="0">
              <a:buNone/>
            </a:pPr>
            <a:endParaRPr lang="en-GB" dirty="0">
              <a:latin typeface="Bradley Hand ITC" panose="03070402050302030203" pitchFamily="66" charset="0"/>
            </a:endParaRPr>
          </a:p>
          <a:p>
            <a:pPr marL="109728" indent="0">
              <a:buNone/>
            </a:pPr>
            <a:endParaRPr lang="en-GB" dirty="0" smtClean="0">
              <a:latin typeface="Bradley Hand ITC" panose="03070402050302030203" pitchFamily="66" charset="0"/>
            </a:endParaRPr>
          </a:p>
          <a:p>
            <a:pPr marL="109728" indent="0">
              <a:buNone/>
            </a:pPr>
            <a:endParaRPr lang="en-GB" dirty="0">
              <a:latin typeface="Bradley Hand ITC" panose="03070402050302030203" pitchFamily="66" charset="0"/>
            </a:endParaRPr>
          </a:p>
          <a:p>
            <a:pPr marL="109728" indent="0">
              <a:buNone/>
            </a:pPr>
            <a:endParaRPr lang="en-GB" dirty="0" smtClean="0">
              <a:latin typeface="Bradley Hand ITC" panose="03070402050302030203" pitchFamily="66" charset="0"/>
            </a:endParaRPr>
          </a:p>
          <a:p>
            <a:r>
              <a:rPr lang="en-GB" b="1" dirty="0" smtClean="0">
                <a:latin typeface="Bradley Hand ITC" panose="03070402050302030203" pitchFamily="66" charset="0"/>
              </a:rPr>
              <a:t>Maths has a tendency to inspire feelings of stress and anxiety.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>
                <a:latin typeface="Alex Brush" panose="02000400000000000000" pitchFamily="2" charset="0"/>
              </a:rPr>
              <a:t>Keep Calm!</a:t>
            </a:r>
            <a:endParaRPr lang="en-GB" sz="8000" dirty="0">
              <a:latin typeface="Alex Brush" panose="02000400000000000000" pitchFamily="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284" y="2020919"/>
            <a:ext cx="3960440" cy="246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39952" y="5589240"/>
            <a:ext cx="4487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atin typeface="Bradley Hand ITC" panose="03070402050302030203" pitchFamily="66" charset="0"/>
              </a:rPr>
              <a:t>Thank you for your support!</a:t>
            </a:r>
          </a:p>
        </p:txBody>
      </p:sp>
    </p:spTree>
    <p:extLst>
      <p:ext uri="{BB962C8B-B14F-4D97-AF65-F5344CB8AC3E}">
        <p14:creationId xmlns:p14="http://schemas.microsoft.com/office/powerpoint/2010/main" val="40187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changed….</a:t>
            </a:r>
          </a:p>
          <a:p>
            <a:r>
              <a:rPr lang="en-GB" dirty="0" smtClean="0"/>
              <a:t>Three papers (two calculator)</a:t>
            </a:r>
          </a:p>
          <a:p>
            <a:r>
              <a:rPr lang="en-GB" dirty="0" smtClean="0"/>
              <a:t>Out of 80 marks each paper.</a:t>
            </a:r>
          </a:p>
          <a:p>
            <a:r>
              <a:rPr lang="en-GB" dirty="0" smtClean="0"/>
              <a:t>Grades 1-9 (9 the highest, no longer A* to G)</a:t>
            </a:r>
          </a:p>
          <a:p>
            <a:r>
              <a:rPr lang="en-GB" dirty="0" smtClean="0"/>
              <a:t>More emphasis on remembering formulae , ratio problems and use of algebra.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THE EXAMINATION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8594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harp EL-531XH-W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525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4857753"/>
            <a:ext cx="4724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Available at most retailers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0855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latin typeface="Bradley Hand ITC" panose="03070402050302030203" pitchFamily="66" charset="0"/>
              </a:rPr>
              <a:t>But where do you start? </a:t>
            </a:r>
            <a:r>
              <a:rPr lang="en-GB" b="1" dirty="0" err="1" smtClean="0">
                <a:latin typeface="Bradley Hand ITC" panose="03070402050302030203" pitchFamily="66" charset="0"/>
              </a:rPr>
              <a:t>E.g</a:t>
            </a:r>
            <a:endParaRPr lang="en-GB" b="1" dirty="0" smtClean="0">
              <a:latin typeface="Bradley Hand ITC" panose="03070402050302030203" pitchFamily="66" charset="0"/>
            </a:endParaRPr>
          </a:p>
          <a:p>
            <a:pPr marL="109728" indent="0">
              <a:buNone/>
            </a:pPr>
            <a:r>
              <a:rPr lang="en-GB" b="1" dirty="0" smtClean="0">
                <a:latin typeface="Bradley Hand ITC" panose="03070402050302030203" pitchFamily="66" charset="0"/>
              </a:rPr>
              <a:t>Write a “menu” of key facts –</a:t>
            </a:r>
          </a:p>
          <a:p>
            <a:pPr marL="109728" indent="0">
              <a:buNone/>
            </a:pPr>
            <a:r>
              <a:rPr lang="en-GB" b="1" dirty="0" smtClean="0">
                <a:latin typeface="Bradley Hand ITC" panose="03070402050302030203" pitchFamily="66" charset="0"/>
              </a:rPr>
              <a:t>Show working out.</a:t>
            </a:r>
          </a:p>
          <a:p>
            <a:endParaRPr lang="en-GB" dirty="0" smtClean="0">
              <a:latin typeface="Bradley Hand ITC" panose="03070402050302030203" pitchFamily="66" charset="0"/>
            </a:endParaRPr>
          </a:p>
          <a:p>
            <a:endParaRPr lang="en-GB" dirty="0" smtClean="0">
              <a:latin typeface="Bradley Hand ITC" panose="03070402050302030203" pitchFamily="66" charset="0"/>
            </a:endParaRPr>
          </a:p>
          <a:p>
            <a:r>
              <a:rPr lang="en-GB" b="1" dirty="0" smtClean="0">
                <a:latin typeface="Bradley Hand ITC" panose="03070402050302030203" pitchFamily="66" charset="0"/>
              </a:rPr>
              <a:t>Most of the time it’s simply </a:t>
            </a:r>
            <a:r>
              <a:rPr lang="en-GB" b="1" i="1" dirty="0" smtClean="0">
                <a:latin typeface="Bradley Hand ITC" panose="03070402050302030203" pitchFamily="66" charset="0"/>
              </a:rPr>
              <a:t>just </a:t>
            </a:r>
            <a:r>
              <a:rPr lang="en-GB" b="1" dirty="0" smtClean="0">
                <a:latin typeface="Bradley Hand ITC" panose="03070402050302030203" pitchFamily="66" charset="0"/>
              </a:rPr>
              <a:t>starting that is the hardest part.</a:t>
            </a:r>
          </a:p>
          <a:p>
            <a:endParaRPr lang="en-GB" dirty="0" smtClean="0">
              <a:latin typeface="Bradley Hand ITC" panose="03070402050302030203" pitchFamily="66" charset="0"/>
            </a:endParaRPr>
          </a:p>
          <a:p>
            <a:r>
              <a:rPr lang="en-GB" b="1" dirty="0" smtClean="0">
                <a:latin typeface="Bradley Hand ITC" panose="03070402050302030203" pitchFamily="66" charset="0"/>
              </a:rPr>
              <a:t>The list of topics can be found from your child’s </a:t>
            </a:r>
            <a:r>
              <a:rPr lang="en-GB" b="1" smtClean="0">
                <a:latin typeface="Bradley Hand ITC" panose="03070402050302030203" pitchFamily="66" charset="0"/>
              </a:rPr>
              <a:t>class teacher.</a:t>
            </a:r>
            <a:endParaRPr lang="en-GB" b="1" dirty="0" smtClean="0">
              <a:latin typeface="Bradley Hand ITC" panose="03070402050302030203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000" dirty="0" smtClean="0">
                <a:latin typeface="Alex Brush" panose="02000400000000000000" pitchFamily="2" charset="0"/>
              </a:rPr>
              <a:t>Maths is, in part, a memory test.</a:t>
            </a:r>
            <a:endParaRPr lang="en-GB" sz="5000" dirty="0">
              <a:latin typeface="Alex Brush" panose="02000400000000000000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28700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73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en-GB" sz="6000" dirty="0" smtClean="0">
                <a:latin typeface="Alex Brush" panose="02000400000000000000" pitchFamily="2" charset="0"/>
              </a:rPr>
              <a:t>The revision guides…</a:t>
            </a:r>
            <a:endParaRPr lang="en-GB" sz="6000" dirty="0">
              <a:latin typeface="Alex Brush" panose="020004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276426"/>
            <a:ext cx="3456383" cy="4752528"/>
          </a:xfrm>
        </p:spPr>
      </p:pic>
      <p:pic>
        <p:nvPicPr>
          <p:cNvPr id="1026" name="Picture 2" descr="New GCSE Maths Edexcel Workbook: Foundation - For the Grade 9-1Course by CGP Boo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76426"/>
            <a:ext cx="3456384" cy="488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9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0"/>
            <a:ext cx="7368167" cy="5645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0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159"/>
            <a:ext cx="7897688" cy="575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8144" y="2420888"/>
            <a:ext cx="31854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Start with the </a:t>
            </a:r>
            <a:r>
              <a:rPr lang="en-GB" b="1" i="1" u="sng" dirty="0" smtClean="0"/>
              <a:t>“half bake</a:t>
            </a:r>
            <a:r>
              <a:rPr lang="en-GB" dirty="0" smtClean="0"/>
              <a:t>d” </a:t>
            </a:r>
          </a:p>
          <a:p>
            <a:r>
              <a:rPr lang="en-GB" dirty="0" smtClean="0"/>
              <a:t>Topics first – </a:t>
            </a:r>
            <a:r>
              <a:rPr lang="en-GB" dirty="0" err="1" smtClean="0"/>
              <a:t>i.e</a:t>
            </a:r>
            <a:r>
              <a:rPr lang="en-GB" dirty="0" smtClean="0"/>
              <a:t> those you</a:t>
            </a:r>
          </a:p>
          <a:p>
            <a:r>
              <a:rPr lang="en-GB" dirty="0" smtClean="0"/>
              <a:t>Partly understand.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9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0871"/>
            <a:ext cx="786765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3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952</TotalTime>
  <Words>478</Words>
  <Application>Microsoft Office PowerPoint</Application>
  <PresentationFormat>On-screen Show (4:3)</PresentationFormat>
  <Paragraphs>84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Maths!</vt:lpstr>
      <vt:lpstr>Maths can be intimidating. Fact!</vt:lpstr>
      <vt:lpstr>THE EXAMINATION</vt:lpstr>
      <vt:lpstr>PowerPoint Presentation</vt:lpstr>
      <vt:lpstr>Maths is, in part, a memory test.</vt:lpstr>
      <vt:lpstr>The revision guides…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It’s a memory game!</vt:lpstr>
      <vt:lpstr>Revision in School</vt:lpstr>
      <vt:lpstr>PowerPoint Presentation</vt:lpstr>
      <vt:lpstr>Steps for Exam Success</vt:lpstr>
      <vt:lpstr>PowerPoint Presentation</vt:lpstr>
      <vt:lpstr>Keep Calm!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Maths!</dc:title>
  <dc:creator>Marshall</dc:creator>
  <cp:lastModifiedBy>J. Ingram</cp:lastModifiedBy>
  <cp:revision>42</cp:revision>
  <cp:lastPrinted>2016-03-07T09:25:17Z</cp:lastPrinted>
  <dcterms:created xsi:type="dcterms:W3CDTF">2015-02-05T20:45:59Z</dcterms:created>
  <dcterms:modified xsi:type="dcterms:W3CDTF">2017-10-16T10:52:25Z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