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431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516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77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595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185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853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32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552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074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475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17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02AB5-B149-F84C-B618-002CA53714E4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438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364481" y="326946"/>
            <a:ext cx="5597236" cy="92333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Homework Guidance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Department</a:t>
            </a: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Business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HOD</a:t>
            </a: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NMO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9666" y="2440225"/>
            <a:ext cx="11611033" cy="403187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KS3</a:t>
            </a:r>
          </a:p>
          <a:p>
            <a:pPr lvl="0" defTabSz="457200">
              <a:defRPr/>
            </a:pPr>
            <a:r>
              <a:rPr lang="en-GB" sz="1600" b="1" i="1" dirty="0">
                <a:solidFill>
                  <a:prstClr val="black"/>
                </a:solidFill>
              </a:rPr>
              <a:t>Children will complete a research projects on the topics of </a:t>
            </a:r>
            <a:r>
              <a:rPr lang="en-GB" sz="1600" b="1" i="1" dirty="0" smtClean="0">
                <a:solidFill>
                  <a:prstClr val="black"/>
                </a:solidFill>
              </a:rPr>
              <a:t>‘eSafety’ </a:t>
            </a:r>
            <a:r>
              <a:rPr lang="en-GB" sz="1600" b="1" i="1" dirty="0">
                <a:solidFill>
                  <a:prstClr val="black"/>
                </a:solidFill>
              </a:rPr>
              <a:t>and </a:t>
            </a:r>
            <a:r>
              <a:rPr lang="en-GB" sz="1600" b="1" i="1" dirty="0" smtClean="0">
                <a:solidFill>
                  <a:prstClr val="black"/>
                </a:solidFill>
              </a:rPr>
              <a:t>‘Technology </a:t>
            </a:r>
            <a:r>
              <a:rPr lang="en-GB" sz="1600" b="1" i="1" dirty="0">
                <a:solidFill>
                  <a:prstClr val="black"/>
                </a:solidFill>
              </a:rPr>
              <a:t>and the </a:t>
            </a:r>
            <a:r>
              <a:rPr lang="en-GB" sz="1600" b="1" i="1" dirty="0" smtClean="0">
                <a:solidFill>
                  <a:prstClr val="black"/>
                </a:solidFill>
              </a:rPr>
              <a:t>Environment</a:t>
            </a:r>
            <a:r>
              <a:rPr lang="en-GB" sz="1600" b="1" i="1" dirty="0" smtClean="0">
                <a:solidFill>
                  <a:prstClr val="black"/>
                </a:solidFill>
              </a:rPr>
              <a:t>’</a:t>
            </a:r>
            <a:endParaRPr lang="en-GB" sz="1600" b="1" i="1" dirty="0">
              <a:solidFill>
                <a:prstClr val="black"/>
              </a:solidFill>
            </a:endParaRPr>
          </a:p>
          <a:p>
            <a:pPr marL="342900" lvl="0" indent="-342900" defTabSz="457200">
              <a:buAutoNum type="arabicPeriod"/>
              <a:defRPr/>
            </a:pPr>
            <a:r>
              <a:rPr lang="en-GB" sz="1600" dirty="0">
                <a:solidFill>
                  <a:prstClr val="black"/>
                </a:solidFill>
              </a:rPr>
              <a:t>Research the topic through watching video clips and reading news </a:t>
            </a:r>
            <a:r>
              <a:rPr lang="en-GB" sz="1600" dirty="0" smtClean="0">
                <a:solidFill>
                  <a:prstClr val="black"/>
                </a:solidFill>
              </a:rPr>
              <a:t>articles.</a:t>
            </a:r>
            <a:endParaRPr lang="en-GB" sz="1600" dirty="0">
              <a:solidFill>
                <a:prstClr val="black"/>
              </a:solidFill>
            </a:endParaRPr>
          </a:p>
          <a:p>
            <a:pPr marL="342900" lvl="0" indent="-342900" defTabSz="457200">
              <a:buAutoNum type="arabicPeriod"/>
              <a:defRPr/>
            </a:pPr>
            <a:r>
              <a:rPr lang="en-GB" sz="1600" dirty="0" smtClean="0">
                <a:solidFill>
                  <a:prstClr val="black"/>
                </a:solidFill>
              </a:rPr>
              <a:t>Make </a:t>
            </a:r>
            <a:r>
              <a:rPr lang="en-GB" sz="1600" dirty="0">
                <a:solidFill>
                  <a:prstClr val="black"/>
                </a:solidFill>
              </a:rPr>
              <a:t>notes about </a:t>
            </a:r>
            <a:r>
              <a:rPr lang="en-GB" sz="1600" dirty="0" smtClean="0">
                <a:solidFill>
                  <a:prstClr val="black"/>
                </a:solidFill>
              </a:rPr>
              <a:t>their research.</a:t>
            </a:r>
            <a:endParaRPr lang="en-GB" sz="1600" dirty="0">
              <a:solidFill>
                <a:prstClr val="black"/>
              </a:solidFill>
            </a:endParaRPr>
          </a:p>
          <a:p>
            <a:pPr marL="342900" lvl="0" indent="-342900" defTabSz="457200">
              <a:buAutoNum type="arabicPeriod"/>
              <a:defRPr/>
            </a:pPr>
            <a:r>
              <a:rPr lang="en-GB" sz="1600" dirty="0">
                <a:solidFill>
                  <a:prstClr val="black"/>
                </a:solidFill>
              </a:rPr>
              <a:t>Decide what information would be most suitable for other </a:t>
            </a:r>
            <a:r>
              <a:rPr lang="en-GB" sz="1600" b="1" dirty="0" smtClean="0">
                <a:solidFill>
                  <a:prstClr val="black"/>
                </a:solidFill>
              </a:rPr>
              <a:t>children.</a:t>
            </a:r>
            <a:endParaRPr lang="en-GB" sz="1600" dirty="0">
              <a:solidFill>
                <a:prstClr val="black"/>
              </a:solidFill>
            </a:endParaRPr>
          </a:p>
          <a:p>
            <a:pPr marL="342900" lvl="0" indent="-342900" defTabSz="457200">
              <a:buAutoNum type="arabicPeriod"/>
              <a:defRPr/>
            </a:pPr>
            <a:r>
              <a:rPr lang="en-GB" sz="1600" dirty="0">
                <a:solidFill>
                  <a:prstClr val="black"/>
                </a:solidFill>
              </a:rPr>
              <a:t>Design a poster showing the most important </a:t>
            </a:r>
            <a:r>
              <a:rPr lang="en-GB" sz="1600" dirty="0" smtClean="0">
                <a:solidFill>
                  <a:prstClr val="black"/>
                </a:solidFill>
              </a:rPr>
              <a:t>information.</a:t>
            </a:r>
            <a:endParaRPr lang="en-GB" sz="1600" dirty="0">
              <a:solidFill>
                <a:prstClr val="black"/>
              </a:solidFill>
            </a:endParaRPr>
          </a:p>
          <a:p>
            <a:pPr marL="342900" lvl="0" indent="-342900" defTabSz="457200">
              <a:buAutoNum type="arabicPeriod"/>
              <a:defRPr/>
            </a:pPr>
            <a:r>
              <a:rPr lang="en-GB" sz="1600" dirty="0">
                <a:solidFill>
                  <a:prstClr val="black"/>
                </a:solidFill>
              </a:rPr>
              <a:t>Decide what information would be most suitable for </a:t>
            </a:r>
            <a:r>
              <a:rPr lang="en-GB" sz="1600" b="1" dirty="0" smtClean="0">
                <a:solidFill>
                  <a:prstClr val="black"/>
                </a:solidFill>
              </a:rPr>
              <a:t>adults.</a:t>
            </a:r>
            <a:endParaRPr lang="en-GB" sz="1600" b="1" dirty="0">
              <a:solidFill>
                <a:prstClr val="black"/>
              </a:solidFill>
            </a:endParaRPr>
          </a:p>
          <a:p>
            <a:pPr marL="342900" lvl="0" indent="-342900" defTabSz="457200">
              <a:buAutoNum type="arabicPeriod"/>
              <a:defRPr/>
            </a:pPr>
            <a:r>
              <a:rPr lang="en-GB" sz="1600" dirty="0">
                <a:solidFill>
                  <a:prstClr val="black"/>
                </a:solidFill>
              </a:rPr>
              <a:t>Design a leaflet containing the most important </a:t>
            </a:r>
            <a:r>
              <a:rPr lang="en-GB" sz="1600" dirty="0" smtClean="0">
                <a:solidFill>
                  <a:prstClr val="black"/>
                </a:solidFill>
              </a:rPr>
              <a:t>information.</a:t>
            </a:r>
            <a:endParaRPr lang="en-GB" sz="1600" dirty="0">
              <a:solidFill>
                <a:prstClr val="black"/>
              </a:solidFill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KS4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1600" b="1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Children will complete a chosen section of the subject workbook </a:t>
            </a:r>
            <a:r>
              <a:rPr kumimoji="0" lang="en-GB" sz="1600" b="1" i="1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once per timetable cycle.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1. Spend 10-15</a:t>
            </a:r>
            <a:r>
              <a:rPr kumimoji="0" lang="en-GB" sz="16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minutes learning the information in the </a:t>
            </a:r>
            <a:r>
              <a:rPr lang="en-GB" sz="1600" dirty="0" smtClean="0">
                <a:solidFill>
                  <a:prstClr val="black"/>
                </a:solidFill>
                <a:latin typeface="Calibri" panose="020F0502020204030204"/>
              </a:rPr>
              <a:t>content from the workbook </a:t>
            </a:r>
            <a:r>
              <a:rPr kumimoji="0" lang="en-GB" sz="16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 homework.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GB" sz="1600" i="1" dirty="0" smtClean="0">
                <a:solidFill>
                  <a:prstClr val="black"/>
                </a:solidFill>
                <a:latin typeface="Calibri" panose="020F0502020204030204"/>
              </a:rPr>
              <a:t>Reading over it several times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GB" sz="1600" b="0" i="1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Have someone</a:t>
            </a:r>
            <a:r>
              <a:rPr lang="en-GB" sz="1600" i="1" dirty="0" smtClean="0">
                <a:solidFill>
                  <a:prstClr val="black"/>
                </a:solidFill>
                <a:latin typeface="Calibri" panose="020F0502020204030204"/>
              </a:rPr>
              <a:t> test </a:t>
            </a:r>
            <a:r>
              <a:rPr lang="en-GB" sz="1600" i="1" dirty="0" smtClean="0">
                <a:solidFill>
                  <a:prstClr val="black"/>
                </a:solidFill>
                <a:latin typeface="Calibri" panose="020F0502020204030204"/>
              </a:rPr>
              <a:t>them </a:t>
            </a:r>
            <a:r>
              <a:rPr lang="en-GB" sz="1600" i="1" dirty="0" smtClean="0">
                <a:solidFill>
                  <a:prstClr val="black"/>
                </a:solidFill>
                <a:latin typeface="Calibri" panose="020F0502020204030204"/>
              </a:rPr>
              <a:t>on the information</a:t>
            </a:r>
            <a:endParaRPr kumimoji="0" lang="en-GB" sz="1600" b="0" i="1" u="none" strike="noStrike" kern="1200" cap="none" spc="0" normalizeH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lvl="0" defTabSz="457200">
              <a:defRPr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2. Cover </a:t>
            </a:r>
            <a:r>
              <a:rPr kumimoji="0" lang="en-GB" sz="16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the </a:t>
            </a:r>
            <a:r>
              <a:rPr lang="en-GB" sz="1600" dirty="0">
                <a:solidFill>
                  <a:prstClr val="black"/>
                </a:solidFill>
                <a:latin typeface="Calibri" panose="020F0502020204030204"/>
              </a:rPr>
              <a:t>subject workbook and </a:t>
            </a:r>
            <a:r>
              <a:rPr lang="en-GB" sz="1600" dirty="0" smtClean="0">
                <a:solidFill>
                  <a:prstClr val="black"/>
                </a:solidFill>
                <a:latin typeface="Calibri" panose="020F0502020204030204"/>
              </a:rPr>
              <a:t>map key terms, principles and linked ideas </a:t>
            </a:r>
            <a:r>
              <a:rPr lang="en-GB" sz="1600" dirty="0">
                <a:solidFill>
                  <a:prstClr val="black"/>
                </a:solidFill>
              </a:rPr>
              <a:t>in </a:t>
            </a:r>
            <a:r>
              <a:rPr lang="en-GB" sz="1600" dirty="0" smtClean="0">
                <a:solidFill>
                  <a:prstClr val="black"/>
                </a:solidFill>
              </a:rPr>
              <a:t>the coordinated colour</a:t>
            </a:r>
            <a:r>
              <a:rPr kumimoji="0" lang="en-GB" sz="16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.</a:t>
            </a:r>
          </a:p>
          <a:p>
            <a:pPr lvl="0" defTabSz="457200">
              <a:defRPr/>
            </a:pPr>
            <a:r>
              <a:rPr lang="en-GB" sz="1600" baseline="0" dirty="0" smtClean="0">
                <a:solidFill>
                  <a:prstClr val="black"/>
                </a:solidFill>
                <a:latin typeface="Calibri" panose="020F0502020204030204"/>
              </a:rPr>
              <a:t>3. </a:t>
            </a:r>
            <a:r>
              <a:rPr lang="en-GB" sz="1600" dirty="0">
                <a:solidFill>
                  <a:prstClr val="black"/>
                </a:solidFill>
                <a:latin typeface="Calibri" panose="020F0502020204030204"/>
              </a:rPr>
              <a:t>U</a:t>
            </a:r>
            <a:r>
              <a:rPr lang="en-GB" sz="1600" dirty="0" smtClean="0">
                <a:solidFill>
                  <a:prstClr val="black"/>
                </a:solidFill>
                <a:latin typeface="Calibri" panose="020F0502020204030204"/>
              </a:rPr>
              <a:t>se the </a:t>
            </a:r>
            <a:r>
              <a:rPr lang="en-GB" sz="1600" dirty="0">
                <a:solidFill>
                  <a:prstClr val="black"/>
                </a:solidFill>
                <a:latin typeface="Calibri" panose="020F0502020204030204"/>
              </a:rPr>
              <a:t>subject workbook </a:t>
            </a:r>
            <a:r>
              <a:rPr lang="en-GB" sz="1600" dirty="0" smtClean="0">
                <a:solidFill>
                  <a:prstClr val="black"/>
                </a:solidFill>
                <a:latin typeface="Calibri" panose="020F0502020204030204"/>
              </a:rPr>
              <a:t>to tick </a:t>
            </a:r>
            <a:r>
              <a:rPr lang="en-GB" sz="1600" b="1" u="sng" dirty="0" smtClean="0">
                <a:solidFill>
                  <a:srgbClr val="00B050"/>
                </a:solidFill>
                <a:latin typeface="Calibri" panose="020F0502020204030204"/>
              </a:rPr>
              <a:t>in green pen </a:t>
            </a:r>
            <a:r>
              <a:rPr lang="en-GB" sz="1600" dirty="0" smtClean="0">
                <a:solidFill>
                  <a:prstClr val="black"/>
                </a:solidFill>
                <a:latin typeface="Calibri" panose="020F0502020204030204"/>
              </a:rPr>
              <a:t>everything that </a:t>
            </a:r>
            <a:r>
              <a:rPr lang="en-GB" sz="1600" dirty="0" smtClean="0">
                <a:solidFill>
                  <a:prstClr val="black"/>
                </a:solidFill>
                <a:latin typeface="Calibri" panose="020F0502020204030204"/>
              </a:rPr>
              <a:t>they </a:t>
            </a:r>
            <a:r>
              <a:rPr lang="en-GB" sz="1600" dirty="0" smtClean="0">
                <a:solidFill>
                  <a:prstClr val="black"/>
                </a:solidFill>
                <a:latin typeface="Calibri" panose="020F0502020204030204"/>
              </a:rPr>
              <a:t>got correct.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1600" dirty="0" smtClean="0">
                <a:solidFill>
                  <a:prstClr val="black"/>
                </a:solidFill>
                <a:latin typeface="Calibri" panose="020F0502020204030204"/>
              </a:rPr>
              <a:t>4. Add any information </a:t>
            </a:r>
            <a:r>
              <a:rPr lang="en-GB" sz="1600" smtClean="0">
                <a:solidFill>
                  <a:prstClr val="black"/>
                </a:solidFill>
                <a:latin typeface="Calibri" panose="020F0502020204030204"/>
              </a:rPr>
              <a:t>that </a:t>
            </a:r>
            <a:r>
              <a:rPr lang="en-GB" sz="1600" smtClean="0">
                <a:solidFill>
                  <a:prstClr val="black"/>
                </a:solidFill>
                <a:latin typeface="Calibri" panose="020F0502020204030204"/>
              </a:rPr>
              <a:t>they </a:t>
            </a:r>
            <a:r>
              <a:rPr lang="en-GB" sz="1600" dirty="0" smtClean="0">
                <a:solidFill>
                  <a:prstClr val="black"/>
                </a:solidFill>
                <a:latin typeface="Calibri" panose="020F0502020204030204"/>
              </a:rPr>
              <a:t>did not know/remember </a:t>
            </a:r>
            <a:r>
              <a:rPr lang="en-GB" sz="1600" b="1" u="sng" dirty="0" smtClean="0">
                <a:solidFill>
                  <a:srgbClr val="00B050"/>
                </a:solidFill>
                <a:latin typeface="Calibri" panose="020F0502020204030204"/>
              </a:rPr>
              <a:t>in green pen</a:t>
            </a:r>
            <a:r>
              <a:rPr lang="en-GB" sz="1600" dirty="0" smtClean="0">
                <a:solidFill>
                  <a:prstClr val="black"/>
                </a:solidFill>
                <a:latin typeface="Calibri" panose="020F0502020204030204"/>
              </a:rPr>
              <a:t>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05499" y="1305442"/>
            <a:ext cx="7315200" cy="107721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 defTabSz="457200">
              <a:defRPr/>
            </a:pPr>
            <a:r>
              <a:rPr kumimoji="0" lang="en-GB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Homework is an integral</a:t>
            </a:r>
            <a:r>
              <a:rPr kumimoji="0" lang="en-GB" sz="16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part of the children’s learning experiences. The purpose of homework is </a:t>
            </a:r>
            <a:r>
              <a:rPr lang="en-GB" sz="1600" b="1" dirty="0">
                <a:solidFill>
                  <a:prstClr val="black"/>
                </a:solidFill>
              </a:rPr>
              <a:t>to c</a:t>
            </a:r>
            <a:r>
              <a:rPr lang="en-GB" sz="1600" b="1" dirty="0" smtClean="0">
                <a:solidFill>
                  <a:prstClr val="black"/>
                </a:solidFill>
              </a:rPr>
              <a:t>onsolidate </a:t>
            </a:r>
            <a:r>
              <a:rPr lang="en-GB" sz="1600" b="1" dirty="0">
                <a:solidFill>
                  <a:prstClr val="black"/>
                </a:solidFill>
              </a:rPr>
              <a:t>and reinforce skills and </a:t>
            </a:r>
            <a:r>
              <a:rPr lang="en-GB" sz="1600" b="1" dirty="0" smtClean="0">
                <a:solidFill>
                  <a:prstClr val="black"/>
                </a:solidFill>
              </a:rPr>
              <a:t>content </a:t>
            </a:r>
            <a:r>
              <a:rPr lang="en-GB" sz="1600" b="1" dirty="0">
                <a:solidFill>
                  <a:prstClr val="black"/>
                </a:solidFill>
              </a:rPr>
              <a:t>prior to the following lesson. </a:t>
            </a:r>
            <a:r>
              <a:rPr lang="en-GB" sz="1600" b="1" dirty="0" smtClean="0">
                <a:solidFill>
                  <a:prstClr val="black"/>
                </a:solidFill>
              </a:rPr>
              <a:t>It also aims to encourage pupils to </a:t>
            </a:r>
            <a:r>
              <a:rPr lang="en-GB" sz="1600" b="1" dirty="0">
                <a:solidFill>
                  <a:prstClr val="black"/>
                </a:solidFill>
              </a:rPr>
              <a:t>develop the confidence, self-discipline and independence needed to develop organisational </a:t>
            </a:r>
            <a:r>
              <a:rPr lang="en-GB" sz="1600" b="1" dirty="0" smtClean="0">
                <a:solidFill>
                  <a:prstClr val="black"/>
                </a:solidFill>
              </a:rPr>
              <a:t>skills &amp; foster revision habits.</a:t>
            </a:r>
            <a:endParaRPr lang="en-GB" sz="1600" b="1" dirty="0">
              <a:solidFill>
                <a:prstClr val="black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851" y="390518"/>
            <a:ext cx="4196080" cy="173754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012" y="1950911"/>
            <a:ext cx="2125758" cy="402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17392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235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>Reigate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R. Emerson (SLT-Reigate School)</dc:creator>
  <cp:lastModifiedBy>N. Walsh (SLT-Reigate School)</cp:lastModifiedBy>
  <cp:revision>17</cp:revision>
  <dcterms:created xsi:type="dcterms:W3CDTF">2019-01-04T13:18:19Z</dcterms:created>
  <dcterms:modified xsi:type="dcterms:W3CDTF">2019-07-16T10:18:59Z</dcterms:modified>
</cp:coreProperties>
</file>