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02AB5-B149-F84C-B618-002CA53714E4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B4775-30C8-134E-8B9B-568F9F6ED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431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02AB5-B149-F84C-B618-002CA53714E4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B4775-30C8-134E-8B9B-568F9F6ED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516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02AB5-B149-F84C-B618-002CA53714E4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B4775-30C8-134E-8B9B-568F9F6ED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77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02AB5-B149-F84C-B618-002CA53714E4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B4775-30C8-134E-8B9B-568F9F6ED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595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02AB5-B149-F84C-B618-002CA53714E4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B4775-30C8-134E-8B9B-568F9F6ED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185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02AB5-B149-F84C-B618-002CA53714E4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B4775-30C8-134E-8B9B-568F9F6ED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853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02AB5-B149-F84C-B618-002CA53714E4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B4775-30C8-134E-8B9B-568F9F6ED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32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02AB5-B149-F84C-B618-002CA53714E4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B4775-30C8-134E-8B9B-568F9F6ED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552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02AB5-B149-F84C-B618-002CA53714E4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B4775-30C8-134E-8B9B-568F9F6ED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07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02AB5-B149-F84C-B618-002CA53714E4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B4775-30C8-134E-8B9B-568F9F6ED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475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02AB5-B149-F84C-B618-002CA53714E4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B4775-30C8-134E-8B9B-568F9F6ED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17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02AB5-B149-F84C-B618-002CA53714E4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B4775-30C8-134E-8B9B-568F9F6ED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438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14629" y="98426"/>
            <a:ext cx="7315200" cy="83099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Homework Guidance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Department</a:t>
            </a: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Design &amp; Technology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HOD</a:t>
            </a: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Mr Kent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8796" y="1968823"/>
            <a:ext cx="11611033" cy="483209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b="1" u="sng" dirty="0" smtClean="0">
                <a:solidFill>
                  <a:prstClr val="black"/>
                </a:solidFill>
                <a:latin typeface="Calibri" panose="020F0502020204030204"/>
              </a:rPr>
              <a:t>Y7 &amp; 8</a:t>
            </a:r>
            <a:endParaRPr lang="en-GB" sz="1400" b="1" i="1" dirty="0" smtClean="0">
              <a:solidFill>
                <a:prstClr val="black"/>
              </a:solidFill>
              <a:latin typeface="Calibri" panose="020F0502020204030204"/>
            </a:endParaRPr>
          </a:p>
          <a:p>
            <a:pPr defTabSz="457200">
              <a:defRPr/>
            </a:pPr>
            <a:r>
              <a:rPr lang="en-GB" sz="1400" b="1" i="1" dirty="0" smtClean="0">
                <a:solidFill>
                  <a:prstClr val="black"/>
                </a:solidFill>
              </a:rPr>
              <a:t>Each </a:t>
            </a:r>
            <a:r>
              <a:rPr lang="en-GB" sz="1400" b="1" i="1" dirty="0" smtClean="0">
                <a:solidFill>
                  <a:prstClr val="black"/>
                </a:solidFill>
              </a:rPr>
              <a:t>year, children </a:t>
            </a:r>
            <a:r>
              <a:rPr lang="en-GB" sz="1400" b="1" i="1" dirty="0">
                <a:solidFill>
                  <a:prstClr val="black"/>
                </a:solidFill>
              </a:rPr>
              <a:t>are </a:t>
            </a:r>
            <a:r>
              <a:rPr lang="en-GB" sz="1400" b="1" i="1" dirty="0" smtClean="0">
                <a:solidFill>
                  <a:prstClr val="black"/>
                </a:solidFill>
              </a:rPr>
              <a:t>set a design project comprising 6 tasks which include researching, designing and evaluating skills. </a:t>
            </a:r>
            <a:r>
              <a:rPr lang="en-GB" sz="1400" b="1" i="1" dirty="0">
                <a:solidFill>
                  <a:prstClr val="black"/>
                </a:solidFill>
              </a:rPr>
              <a:t>Each task should take </a:t>
            </a:r>
            <a:r>
              <a:rPr lang="en-GB" sz="1400" b="1" i="1" dirty="0" smtClean="0">
                <a:solidFill>
                  <a:prstClr val="black"/>
                </a:solidFill>
              </a:rPr>
              <a:t>approximately 45 minutes. </a:t>
            </a:r>
            <a:endParaRPr lang="en-GB" sz="1400" b="1" i="1" dirty="0">
              <a:solidFill>
                <a:prstClr val="black"/>
              </a:solidFill>
              <a:latin typeface="Calibri" panose="020F0502020204030204"/>
            </a:endParaRPr>
          </a:p>
          <a:p>
            <a:pPr marL="342900" lvl="0" indent="-342900" defTabSz="457200">
              <a:buAutoNum type="arabicPeriod"/>
              <a:defRPr/>
            </a:pPr>
            <a:r>
              <a:rPr lang="en-GB" sz="1400" dirty="0" smtClean="0">
                <a:solidFill>
                  <a:prstClr val="black"/>
                </a:solidFill>
              </a:rPr>
              <a:t>Complete each task following the instructions on the </a:t>
            </a:r>
            <a:r>
              <a:rPr lang="en-GB" sz="1400" dirty="0" smtClean="0">
                <a:solidFill>
                  <a:prstClr val="black"/>
                </a:solidFill>
              </a:rPr>
              <a:t>page, given out in lessons &amp; on SMHW.</a:t>
            </a:r>
            <a:endParaRPr lang="en-GB" sz="1400" dirty="0" smtClean="0">
              <a:solidFill>
                <a:prstClr val="black"/>
              </a:solidFill>
            </a:endParaRPr>
          </a:p>
          <a:p>
            <a:pPr marL="342900" lvl="0" indent="-342900" defTabSz="457200">
              <a:buAutoNum type="arabicPeriod"/>
              <a:defRPr/>
            </a:pPr>
            <a:r>
              <a:rPr lang="en-GB" sz="1400" dirty="0" smtClean="0">
                <a:solidFill>
                  <a:prstClr val="black"/>
                </a:solidFill>
              </a:rPr>
              <a:t>Bring the booklet in to lesson after </a:t>
            </a:r>
            <a:r>
              <a:rPr lang="en-GB" sz="1400" dirty="0" smtClean="0">
                <a:solidFill>
                  <a:prstClr val="black"/>
                </a:solidFill>
              </a:rPr>
              <a:t>Task </a:t>
            </a:r>
            <a:r>
              <a:rPr lang="en-GB" sz="1400" dirty="0" smtClean="0">
                <a:solidFill>
                  <a:prstClr val="black"/>
                </a:solidFill>
              </a:rPr>
              <a:t>3 for interim feedback.</a:t>
            </a:r>
          </a:p>
          <a:p>
            <a:pPr marL="342900" lvl="0" indent="-342900" defTabSz="457200">
              <a:buAutoNum type="arabicPeriod"/>
              <a:defRPr/>
            </a:pPr>
            <a:r>
              <a:rPr lang="en-GB" sz="1400" dirty="0" smtClean="0">
                <a:solidFill>
                  <a:prstClr val="black"/>
                </a:solidFill>
              </a:rPr>
              <a:t>If </a:t>
            </a:r>
            <a:r>
              <a:rPr lang="en-GB" sz="1400" dirty="0" smtClean="0">
                <a:solidFill>
                  <a:prstClr val="black"/>
                </a:solidFill>
              </a:rPr>
              <a:t>children</a:t>
            </a:r>
            <a:r>
              <a:rPr lang="en-GB" sz="1400" dirty="0" smtClean="0">
                <a:solidFill>
                  <a:prstClr val="black"/>
                </a:solidFill>
              </a:rPr>
              <a:t> </a:t>
            </a:r>
            <a:r>
              <a:rPr lang="en-GB" sz="1400" dirty="0" smtClean="0">
                <a:solidFill>
                  <a:prstClr val="black"/>
                </a:solidFill>
              </a:rPr>
              <a:t>need any resources to help </a:t>
            </a:r>
            <a:r>
              <a:rPr lang="en-GB" sz="1400" dirty="0" smtClean="0">
                <a:solidFill>
                  <a:prstClr val="black"/>
                </a:solidFill>
              </a:rPr>
              <a:t>them, please </a:t>
            </a:r>
            <a:r>
              <a:rPr lang="en-GB" sz="1400" dirty="0" smtClean="0">
                <a:solidFill>
                  <a:prstClr val="black"/>
                </a:solidFill>
              </a:rPr>
              <a:t>ask a member of the Design &amp; Technology Department.</a:t>
            </a:r>
          </a:p>
          <a:p>
            <a:pPr lvl="0" defTabSz="457200">
              <a:defRPr/>
            </a:pPr>
            <a:endParaRPr lang="en-GB" sz="1400" b="1" i="1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Y9 &amp; 10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1400" b="1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Children will complete </a:t>
            </a:r>
            <a:r>
              <a:rPr lang="en-GB" sz="1400" b="1" i="1" dirty="0" smtClean="0">
                <a:solidFill>
                  <a:prstClr val="black"/>
                </a:solidFill>
                <a:latin typeface="Calibri" panose="020F0502020204030204"/>
              </a:rPr>
              <a:t>one set task per fortnight</a:t>
            </a:r>
            <a:r>
              <a:rPr kumimoji="0" lang="en-GB" sz="1400" b="1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including drawing skills, research tasks and exam style questions. Tasks should take a maximum of 45 minutes to complete.</a:t>
            </a:r>
            <a:endParaRPr kumimoji="0" lang="en-GB" sz="1400" b="1" i="1" u="none" strike="noStrike" kern="1200" cap="none" spc="0" normalizeH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n-GB" sz="1400" dirty="0" smtClean="0">
                <a:solidFill>
                  <a:prstClr val="black"/>
                </a:solidFill>
                <a:latin typeface="Calibri" panose="020F0502020204030204"/>
              </a:rPr>
              <a:t>Any required resources will be attached to </a:t>
            </a:r>
            <a:r>
              <a:rPr lang="en-GB" sz="1400" dirty="0" smtClean="0">
                <a:solidFill>
                  <a:prstClr val="black"/>
                </a:solidFill>
                <a:latin typeface="Calibri" panose="020F0502020204030204"/>
              </a:rPr>
              <a:t>SMHW.</a:t>
            </a:r>
            <a:endParaRPr lang="en-GB" sz="1400" dirty="0" smtClean="0">
              <a:solidFill>
                <a:prstClr val="black"/>
              </a:solidFill>
              <a:latin typeface="Calibri" panose="020F0502020204030204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n-GB" sz="1400" dirty="0" smtClean="0">
                <a:solidFill>
                  <a:prstClr val="black"/>
                </a:solidFill>
                <a:latin typeface="Calibri" panose="020F0502020204030204"/>
              </a:rPr>
              <a:t>To complete research tasks, </a:t>
            </a:r>
            <a:r>
              <a:rPr lang="en-GB" sz="1400" dirty="0" smtClean="0">
                <a:solidFill>
                  <a:prstClr val="black"/>
                </a:solidFill>
                <a:latin typeface="Calibri" panose="020F0502020204030204"/>
              </a:rPr>
              <a:t>students should use a range of sources to gather information. This should then be presented in the student’s own words. </a:t>
            </a:r>
            <a:r>
              <a:rPr lang="en-GB" sz="1400" dirty="0" smtClean="0">
                <a:solidFill>
                  <a:prstClr val="black"/>
                </a:solidFill>
                <a:latin typeface="Calibri" panose="020F0502020204030204"/>
              </a:rPr>
              <a:t>They should use </a:t>
            </a:r>
            <a:r>
              <a:rPr lang="en-GB" sz="1400" dirty="0" smtClean="0">
                <a:solidFill>
                  <a:prstClr val="black"/>
                </a:solidFill>
                <a:latin typeface="Calibri" panose="020F0502020204030204"/>
              </a:rPr>
              <a:t>images to support </a:t>
            </a:r>
            <a:r>
              <a:rPr lang="en-GB" sz="1400" dirty="0" smtClean="0">
                <a:solidFill>
                  <a:prstClr val="black"/>
                </a:solidFill>
                <a:latin typeface="Calibri" panose="020F0502020204030204"/>
              </a:rPr>
              <a:t>their </a:t>
            </a:r>
            <a:r>
              <a:rPr lang="en-GB" sz="1400" dirty="0" smtClean="0">
                <a:solidFill>
                  <a:prstClr val="black"/>
                </a:solidFill>
                <a:latin typeface="Calibri" panose="020F0502020204030204"/>
              </a:rPr>
              <a:t>research.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n-GB" sz="1400" dirty="0" smtClean="0">
                <a:solidFill>
                  <a:prstClr val="black"/>
                </a:solidFill>
                <a:latin typeface="Calibri" panose="020F0502020204030204"/>
              </a:rPr>
              <a:t>Drawing tasks should be done in pencil unless otherwise stated. Work should be on plain paper.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n-GB" sz="1400" dirty="0" smtClean="0">
                <a:solidFill>
                  <a:prstClr val="black"/>
                </a:solidFill>
                <a:latin typeface="Calibri" panose="020F0502020204030204"/>
              </a:rPr>
              <a:t>Exam-style </a:t>
            </a:r>
            <a:r>
              <a:rPr lang="en-GB" sz="1400" dirty="0" smtClean="0">
                <a:solidFill>
                  <a:prstClr val="black"/>
                </a:solidFill>
                <a:latin typeface="Calibri" panose="020F0502020204030204"/>
              </a:rPr>
              <a:t>questions should be answered in detail.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n-GB" sz="1400" dirty="0" smtClean="0">
                <a:solidFill>
                  <a:prstClr val="black"/>
                </a:solidFill>
                <a:latin typeface="Calibri" panose="020F0502020204030204"/>
              </a:rPr>
              <a:t>If students require the use of a </a:t>
            </a:r>
            <a:r>
              <a:rPr lang="en-GB" sz="1400" dirty="0" smtClean="0">
                <a:solidFill>
                  <a:prstClr val="black"/>
                </a:solidFill>
                <a:latin typeface="Calibri" panose="020F0502020204030204"/>
              </a:rPr>
              <a:t>computer, </a:t>
            </a:r>
            <a:r>
              <a:rPr lang="en-GB" sz="1400" dirty="0" smtClean="0">
                <a:solidFill>
                  <a:prstClr val="black"/>
                </a:solidFill>
                <a:latin typeface="Calibri" panose="020F0502020204030204"/>
              </a:rPr>
              <a:t>this can be arranged within the Design &amp; Technology </a:t>
            </a:r>
            <a:r>
              <a:rPr lang="en-GB" sz="1400" dirty="0" smtClean="0">
                <a:solidFill>
                  <a:prstClr val="black"/>
                </a:solidFill>
                <a:latin typeface="Calibri" panose="020F0502020204030204"/>
              </a:rPr>
              <a:t>Department. Computers are also available for use in the library.</a:t>
            </a:r>
            <a:endParaRPr lang="en-GB" sz="1400" dirty="0" smtClean="0">
              <a:solidFill>
                <a:prstClr val="black"/>
              </a:solidFill>
              <a:latin typeface="Calibri" panose="020F0502020204030204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1400" dirty="0">
              <a:solidFill>
                <a:prstClr val="black"/>
              </a:solidFill>
              <a:latin typeface="Calibri" panose="020F0502020204030204"/>
            </a:endParaRPr>
          </a:p>
          <a:p>
            <a:pPr defTabSz="457200">
              <a:defRPr/>
            </a:pPr>
            <a:r>
              <a:rPr lang="en-GB" sz="1400" b="1" u="sng" dirty="0" smtClean="0">
                <a:solidFill>
                  <a:prstClr val="black"/>
                </a:solidFill>
              </a:rPr>
              <a:t>Y11</a:t>
            </a:r>
          </a:p>
          <a:p>
            <a:pPr defTabSz="457200">
              <a:defRPr/>
            </a:pPr>
            <a:r>
              <a:rPr lang="en-GB" sz="1400" b="1" i="1" dirty="0" smtClean="0">
                <a:solidFill>
                  <a:prstClr val="black"/>
                </a:solidFill>
                <a:latin typeface="Calibri" panose="020F0502020204030204"/>
              </a:rPr>
              <a:t>Homework </a:t>
            </a:r>
            <a:r>
              <a:rPr lang="en-GB" sz="1400" b="1" i="1" dirty="0">
                <a:solidFill>
                  <a:prstClr val="black"/>
                </a:solidFill>
                <a:latin typeface="Calibri" panose="020F0502020204030204"/>
              </a:rPr>
              <a:t>consists of exam style questions and independent work on the students Non Examined </a:t>
            </a:r>
            <a:r>
              <a:rPr lang="en-GB" sz="1400" b="1" i="1" dirty="0" smtClean="0">
                <a:solidFill>
                  <a:prstClr val="black"/>
                </a:solidFill>
                <a:latin typeface="Calibri" panose="020F0502020204030204"/>
              </a:rPr>
              <a:t>Assessment (NEA).</a:t>
            </a:r>
          </a:p>
          <a:p>
            <a:pPr defTabSz="457200">
              <a:defRPr/>
            </a:pPr>
            <a:r>
              <a:rPr lang="en-GB" sz="1400" dirty="0">
                <a:solidFill>
                  <a:prstClr val="black"/>
                </a:solidFill>
                <a:latin typeface="Calibri" panose="020F0502020204030204"/>
              </a:rPr>
              <a:t>Over a two week period students will be set one exam style question and are also required to spend one hour in </a:t>
            </a:r>
            <a:r>
              <a:rPr lang="en-GB" sz="1400" dirty="0" smtClean="0">
                <a:solidFill>
                  <a:prstClr val="black"/>
                </a:solidFill>
                <a:latin typeface="Calibri" panose="020F0502020204030204"/>
              </a:rPr>
              <a:t>the Design &amp; Technology Department </a:t>
            </a:r>
            <a:r>
              <a:rPr lang="en-GB" sz="1400" dirty="0">
                <a:solidFill>
                  <a:prstClr val="black"/>
                </a:solidFill>
                <a:latin typeface="Calibri" panose="020F0502020204030204"/>
              </a:rPr>
              <a:t>working on their NEA design and make task</a:t>
            </a:r>
            <a:r>
              <a:rPr lang="en-GB" sz="1400" dirty="0" smtClean="0">
                <a:solidFill>
                  <a:prstClr val="black"/>
                </a:solidFill>
                <a:latin typeface="Calibri" panose="020F0502020204030204"/>
              </a:rPr>
              <a:t>.</a:t>
            </a:r>
            <a:endParaRPr lang="en-GB" sz="1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14629" y="957608"/>
            <a:ext cx="7315200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 defTabSz="457200">
              <a:defRPr/>
            </a:pPr>
            <a:r>
              <a:rPr kumimoji="0" lang="en-GB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Homework is an integral</a:t>
            </a:r>
            <a:r>
              <a:rPr kumimoji="0" lang="en-GB" sz="14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part of the children’s learning experiences. The purpose of homework is </a:t>
            </a:r>
            <a:r>
              <a:rPr lang="en-GB" sz="1400" b="1" dirty="0">
                <a:solidFill>
                  <a:prstClr val="black"/>
                </a:solidFill>
              </a:rPr>
              <a:t>to c</a:t>
            </a:r>
            <a:r>
              <a:rPr lang="en-GB" sz="1400" b="1" dirty="0" smtClean="0">
                <a:solidFill>
                  <a:prstClr val="black"/>
                </a:solidFill>
              </a:rPr>
              <a:t>onsolidate </a:t>
            </a:r>
            <a:r>
              <a:rPr lang="en-GB" sz="1400" b="1" dirty="0">
                <a:solidFill>
                  <a:prstClr val="black"/>
                </a:solidFill>
              </a:rPr>
              <a:t>and reinforce skills and </a:t>
            </a:r>
            <a:r>
              <a:rPr lang="en-GB" sz="1400" b="1" dirty="0" smtClean="0">
                <a:solidFill>
                  <a:prstClr val="black"/>
                </a:solidFill>
              </a:rPr>
              <a:t>content </a:t>
            </a:r>
            <a:r>
              <a:rPr lang="en-GB" sz="1400" b="1" dirty="0">
                <a:solidFill>
                  <a:prstClr val="black"/>
                </a:solidFill>
              </a:rPr>
              <a:t>prior to the following lesson. </a:t>
            </a:r>
            <a:r>
              <a:rPr lang="en-GB" sz="1400" b="1" dirty="0" smtClean="0">
                <a:solidFill>
                  <a:prstClr val="black"/>
                </a:solidFill>
              </a:rPr>
              <a:t>It also aims to encourage pupils to </a:t>
            </a:r>
            <a:r>
              <a:rPr lang="en-GB" sz="1400" b="1" dirty="0">
                <a:solidFill>
                  <a:prstClr val="black"/>
                </a:solidFill>
              </a:rPr>
              <a:t>develop the confidence, self-discipline and independence needed to develop organisational </a:t>
            </a:r>
            <a:r>
              <a:rPr lang="en-GB" sz="1400" b="1" dirty="0" smtClean="0">
                <a:solidFill>
                  <a:prstClr val="black"/>
                </a:solidFill>
              </a:rPr>
              <a:t>skills &amp; foster revision habits.</a:t>
            </a:r>
            <a:endParaRPr lang="en-GB" sz="1400" b="1" dirty="0">
              <a:solidFill>
                <a:prstClr val="black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796" y="98425"/>
            <a:ext cx="4246617" cy="181328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9346" y="1508736"/>
            <a:ext cx="2125758" cy="402978"/>
          </a:xfrm>
          <a:prstGeom prst="rect">
            <a:avLst/>
          </a:prstGeom>
        </p:spPr>
      </p:pic>
      <p:pic>
        <p:nvPicPr>
          <p:cNvPr id="10" name="Picture 2" descr="Image result for show my home work 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3449" y="4153539"/>
            <a:ext cx="303928" cy="196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917392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336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>Reigate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R. Emerson (SLT-Reigate School)</dc:creator>
  <cp:lastModifiedBy>N. Walsh (SLT-Reigate School)</cp:lastModifiedBy>
  <cp:revision>16</cp:revision>
  <dcterms:created xsi:type="dcterms:W3CDTF">2019-01-04T13:18:19Z</dcterms:created>
  <dcterms:modified xsi:type="dcterms:W3CDTF">2019-07-16T10:14:38Z</dcterms:modified>
</cp:coreProperties>
</file>