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bedrocklearning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085204" y="1356694"/>
            <a:ext cx="4725107" cy="270843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000" b="1" dirty="0" smtClean="0">
                <a:solidFill>
                  <a:schemeClr val="accent6"/>
                </a:solidFill>
              </a:rPr>
              <a:t>D.I.R.T</a:t>
            </a:r>
          </a:p>
          <a:p>
            <a:r>
              <a:rPr lang="en-GB" sz="1000" b="1" i="1" dirty="0" smtClean="0"/>
              <a:t>Students may be asked to reflect upon and improve work that has been marked by their teacher.  </a:t>
            </a:r>
            <a:endParaRPr lang="en-GB" sz="1000" b="1" i="1" dirty="0"/>
          </a:p>
          <a:p>
            <a:endParaRPr lang="en-GB" sz="1000" dirty="0"/>
          </a:p>
          <a:p>
            <a:r>
              <a:rPr lang="en-GB" sz="1000" dirty="0" smtClean="0"/>
              <a:t>Students </a:t>
            </a:r>
            <a:r>
              <a:rPr lang="en-GB" sz="1000" dirty="0"/>
              <a:t>use </a:t>
            </a:r>
            <a:r>
              <a:rPr lang="en-GB" sz="1000" b="1" u="sng" dirty="0">
                <a:solidFill>
                  <a:srgbClr val="00B050"/>
                </a:solidFill>
              </a:rPr>
              <a:t>a green pen </a:t>
            </a:r>
            <a:r>
              <a:rPr lang="en-GB" sz="1000" dirty="0"/>
              <a:t>to improve and develop work that has been </a:t>
            </a:r>
            <a:r>
              <a:rPr lang="en-GB" sz="1000" dirty="0" smtClean="0"/>
              <a:t>looked </a:t>
            </a:r>
            <a:r>
              <a:rPr lang="en-GB" sz="1000" dirty="0"/>
              <a:t>at or assessed by the teacher. This type of homework will </a:t>
            </a:r>
            <a:r>
              <a:rPr lang="en-GB" sz="1000" dirty="0" smtClean="0"/>
              <a:t>involve </a:t>
            </a:r>
            <a:r>
              <a:rPr lang="en-GB" sz="1000" dirty="0"/>
              <a:t>specific alterations suggested by the teacher in order to highlight and </a:t>
            </a:r>
            <a:r>
              <a:rPr lang="en-GB" sz="1000" dirty="0" smtClean="0"/>
              <a:t>eliminate </a:t>
            </a:r>
            <a:r>
              <a:rPr lang="en-GB" sz="1000" dirty="0"/>
              <a:t>errors or gaps that prevent a higher grade from </a:t>
            </a:r>
            <a:r>
              <a:rPr lang="en-GB" sz="1000" dirty="0" smtClean="0"/>
              <a:t>being  </a:t>
            </a:r>
            <a:r>
              <a:rPr lang="en-GB" sz="1000" dirty="0"/>
              <a:t>attained.</a:t>
            </a:r>
          </a:p>
          <a:p>
            <a:pPr lvl="0" defTabSz="457200">
              <a:defRPr/>
            </a:pPr>
            <a:endParaRPr lang="en-GB" sz="1000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000" dirty="0" smtClean="0">
                <a:solidFill>
                  <a:srgbClr val="0070C0"/>
                </a:solidFill>
              </a:rPr>
              <a:t>Students could improve upon their work on the following ways:</a:t>
            </a:r>
          </a:p>
          <a:p>
            <a:pPr marL="342900" lvl="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 smtClean="0">
                <a:solidFill>
                  <a:prstClr val="black"/>
                </a:solidFill>
              </a:rPr>
              <a:t>Making spelling, punctuation or grammatical improvements using the teacher’s marking symbols as </a:t>
            </a:r>
            <a:r>
              <a:rPr lang="en-GB" sz="1000" i="1" dirty="0" smtClean="0">
                <a:solidFill>
                  <a:prstClr val="black"/>
                </a:solidFill>
              </a:rPr>
              <a:t>guidance.</a:t>
            </a:r>
            <a:endParaRPr lang="en-GB" sz="1000" i="1" dirty="0" smtClean="0">
              <a:solidFill>
                <a:prstClr val="black"/>
              </a:solidFill>
            </a:endParaRPr>
          </a:p>
          <a:p>
            <a:pPr marL="342900" lvl="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 smtClean="0">
                <a:solidFill>
                  <a:prstClr val="black"/>
                </a:solidFill>
              </a:rPr>
              <a:t>Responding to a question a teacher has </a:t>
            </a:r>
            <a:r>
              <a:rPr lang="en-GB" sz="1000" i="1" dirty="0" smtClean="0">
                <a:solidFill>
                  <a:prstClr val="black"/>
                </a:solidFill>
              </a:rPr>
              <a:t>posed.</a:t>
            </a:r>
            <a:endParaRPr lang="en-GB" sz="1000" i="1" dirty="0" smtClean="0">
              <a:solidFill>
                <a:prstClr val="black"/>
              </a:solidFill>
            </a:endParaRPr>
          </a:p>
          <a:p>
            <a:pPr marL="342900" lvl="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 smtClean="0">
                <a:solidFill>
                  <a:prstClr val="black"/>
                </a:solidFill>
              </a:rPr>
              <a:t>Using a target a teacher has set to go back and add in </a:t>
            </a:r>
            <a:r>
              <a:rPr lang="en-GB" sz="1000" i="1" dirty="0" smtClean="0">
                <a:solidFill>
                  <a:prstClr val="black"/>
                </a:solidFill>
              </a:rPr>
              <a:t>detail.</a:t>
            </a:r>
            <a:endParaRPr lang="en-GB" sz="1000" i="1" dirty="0" smtClean="0">
              <a:solidFill>
                <a:prstClr val="black"/>
              </a:solidFill>
            </a:endParaRPr>
          </a:p>
          <a:p>
            <a:pPr marL="342900" lvl="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 smtClean="0">
                <a:solidFill>
                  <a:prstClr val="black"/>
                </a:solidFill>
              </a:rPr>
              <a:t>Extending a piece of </a:t>
            </a:r>
            <a:r>
              <a:rPr lang="en-GB" sz="1000" i="1" dirty="0" smtClean="0">
                <a:solidFill>
                  <a:prstClr val="black"/>
                </a:solidFill>
              </a:rPr>
              <a:t>work.</a:t>
            </a:r>
            <a:endParaRPr lang="en-GB" sz="1000" i="1" dirty="0" smtClean="0">
              <a:solidFill>
                <a:prstClr val="black"/>
              </a:solidFill>
            </a:endParaRPr>
          </a:p>
          <a:p>
            <a:pPr marL="342900" lvl="0" indent="-342900" defTabSz="457200">
              <a:buFont typeface="Arial" panose="020B0604020202020204" pitchFamily="34" charset="0"/>
              <a:buChar char="•"/>
              <a:defRPr/>
            </a:pPr>
            <a:r>
              <a:rPr lang="en-GB" sz="1000" i="1" dirty="0" smtClean="0">
                <a:solidFill>
                  <a:prstClr val="black"/>
                </a:solidFill>
              </a:rPr>
              <a:t>Completing a new, shorter version of task in which a particular skill is </a:t>
            </a:r>
            <a:r>
              <a:rPr lang="en-GB" sz="1000" i="1" dirty="0" smtClean="0">
                <a:solidFill>
                  <a:prstClr val="black"/>
                </a:solidFill>
              </a:rPr>
              <a:t>demonstrated. </a:t>
            </a:r>
            <a:endParaRPr lang="en-GB" sz="1000" i="1" dirty="0" smtClean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06782" y="74634"/>
            <a:ext cx="654975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Homework is an integral</a:t>
            </a:r>
            <a:r>
              <a:rPr kumimoji="0" lang="en-GB" sz="1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part of the children’s learning experiences. The purpose of homework is </a:t>
            </a:r>
            <a:r>
              <a:rPr lang="en-GB" sz="1200" b="1" dirty="0">
                <a:solidFill>
                  <a:prstClr val="black"/>
                </a:solidFill>
              </a:rPr>
              <a:t>to c</a:t>
            </a:r>
            <a:r>
              <a:rPr lang="en-GB" sz="1200" b="1" dirty="0" smtClean="0">
                <a:solidFill>
                  <a:prstClr val="black"/>
                </a:solidFill>
              </a:rPr>
              <a:t>onsolidate </a:t>
            </a:r>
            <a:r>
              <a:rPr lang="en-GB" sz="1200" b="1" dirty="0">
                <a:solidFill>
                  <a:prstClr val="black"/>
                </a:solidFill>
              </a:rPr>
              <a:t>and reinforce skills and </a:t>
            </a:r>
            <a:r>
              <a:rPr lang="en-GB" sz="1200" b="1" dirty="0" smtClean="0">
                <a:solidFill>
                  <a:prstClr val="black"/>
                </a:solidFill>
              </a:rPr>
              <a:t>content </a:t>
            </a:r>
            <a:r>
              <a:rPr lang="en-GB" sz="12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2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200" b="1" dirty="0">
                <a:solidFill>
                  <a:prstClr val="black"/>
                </a:solidFill>
              </a:rPr>
              <a:t>develop the </a:t>
            </a:r>
            <a:r>
              <a:rPr lang="en-GB" sz="1200" b="1" dirty="0" smtClean="0">
                <a:solidFill>
                  <a:prstClr val="black"/>
                </a:solidFill>
              </a:rPr>
              <a:t>confidence and independence </a:t>
            </a:r>
            <a:r>
              <a:rPr lang="en-GB" sz="1200" b="1" dirty="0">
                <a:solidFill>
                  <a:prstClr val="black"/>
                </a:solidFill>
              </a:rPr>
              <a:t>needed to develop organisational </a:t>
            </a:r>
            <a:r>
              <a:rPr lang="en-GB" sz="12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2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4" y="74635"/>
            <a:ext cx="2196642" cy="6153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2" y="570471"/>
            <a:ext cx="2125758" cy="40297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794" y="1006717"/>
            <a:ext cx="3935908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000" b="1" dirty="0" smtClean="0">
                <a:solidFill>
                  <a:srgbClr val="00B050"/>
                </a:solidFill>
              </a:rPr>
              <a:t>Bedrock Learning – Year 7</a:t>
            </a:r>
          </a:p>
          <a:p>
            <a:pPr lvl="0" defTabSz="457200">
              <a:defRPr/>
            </a:pPr>
            <a:r>
              <a:rPr lang="en-GB" sz="1000" b="1" i="1" dirty="0" smtClean="0">
                <a:solidFill>
                  <a:prstClr val="black"/>
                </a:solidFill>
              </a:rPr>
              <a:t>Students are required to log on to the Bedrock Learning website and complete two lessons per week.</a:t>
            </a:r>
            <a:endParaRPr lang="en-GB" sz="1000" dirty="0">
              <a:solidFill>
                <a:prstClr val="black"/>
              </a:solidFill>
            </a:endParaRPr>
          </a:p>
          <a:p>
            <a:pPr marL="285750" lvl="0" indent="-285750" defTabSz="457200">
              <a:buFontTx/>
              <a:buChar char="-"/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Use </a:t>
            </a:r>
            <a:r>
              <a:rPr lang="en-GB" sz="1000" dirty="0" smtClean="0">
                <a:solidFill>
                  <a:prstClr val="black"/>
                </a:solidFill>
              </a:rPr>
              <a:t>unique </a:t>
            </a:r>
            <a:r>
              <a:rPr lang="en-GB" sz="1000" dirty="0" smtClean="0">
                <a:solidFill>
                  <a:prstClr val="black"/>
                </a:solidFill>
              </a:rPr>
              <a:t>login details and password to log on to the Bedrock </a:t>
            </a:r>
            <a:r>
              <a:rPr lang="en-GB" sz="1000" dirty="0" smtClean="0">
                <a:solidFill>
                  <a:prstClr val="black"/>
                </a:solidFill>
              </a:rPr>
              <a:t>website.</a:t>
            </a:r>
            <a:endParaRPr lang="en-GB" sz="1000" dirty="0" smtClean="0">
              <a:solidFill>
                <a:prstClr val="black"/>
              </a:solidFill>
            </a:endParaRPr>
          </a:p>
          <a:p>
            <a:pPr marL="285750" lvl="0" indent="-285750" defTabSz="457200">
              <a:buFontTx/>
              <a:buChar char="-"/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Once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are on the ‘My Progress’ page click the orange button that says ‘Continue learning</a:t>
            </a:r>
            <a:r>
              <a:rPr lang="en-GB" sz="1000" dirty="0" smtClean="0">
                <a:solidFill>
                  <a:prstClr val="black"/>
                </a:solidFill>
              </a:rPr>
              <a:t>’.</a:t>
            </a:r>
            <a:endParaRPr lang="en-GB" sz="1000" dirty="0" smtClean="0">
              <a:solidFill>
                <a:prstClr val="black"/>
              </a:solidFill>
            </a:endParaRPr>
          </a:p>
          <a:p>
            <a:pPr marL="285750" lvl="0" indent="-285750" defTabSz="457200">
              <a:buFontTx/>
              <a:buChar char="-"/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Work </a:t>
            </a:r>
            <a:r>
              <a:rPr lang="en-GB" sz="1000" dirty="0" smtClean="0">
                <a:solidFill>
                  <a:prstClr val="black"/>
                </a:solidFill>
              </a:rPr>
              <a:t>their </a:t>
            </a:r>
            <a:r>
              <a:rPr lang="en-GB" sz="1000" dirty="0" smtClean="0">
                <a:solidFill>
                  <a:prstClr val="black"/>
                </a:solidFill>
              </a:rPr>
              <a:t>way through the vocabulary based tasks until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are taken back to the ‘My Progress</a:t>
            </a:r>
            <a:r>
              <a:rPr lang="en-GB" sz="1000" dirty="0" smtClean="0">
                <a:solidFill>
                  <a:prstClr val="black"/>
                </a:solidFill>
              </a:rPr>
              <a:t>’.</a:t>
            </a:r>
            <a:endParaRPr lang="en-GB" sz="1000" dirty="0" smtClean="0">
              <a:solidFill>
                <a:prstClr val="black"/>
              </a:solidFill>
            </a:endParaRPr>
          </a:p>
          <a:p>
            <a:pPr marL="285750" lvl="0" indent="-285750" defTabSz="457200">
              <a:buFontTx/>
              <a:buChar char="-"/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Click on the ‘Vocabulary Notebook’ tab to review the words that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have learnt and the words that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need to </a:t>
            </a:r>
            <a:r>
              <a:rPr lang="en-GB" sz="1000" dirty="0" smtClean="0">
                <a:solidFill>
                  <a:prstClr val="black"/>
                </a:solidFill>
              </a:rPr>
              <a:t>revisit.</a:t>
            </a:r>
            <a:endParaRPr lang="en-GB" sz="1000" dirty="0">
              <a:solidFill>
                <a:prstClr val="black"/>
              </a:solidFill>
            </a:endParaRPr>
          </a:p>
          <a:p>
            <a:pPr lvl="0" algn="ctr" defTabSz="457200">
              <a:defRPr/>
            </a:pPr>
            <a:r>
              <a:rPr lang="en-GB" sz="1000" dirty="0" smtClean="0">
                <a:solidFill>
                  <a:prstClr val="black"/>
                </a:solidFill>
                <a:hlinkClick r:id="rId4"/>
              </a:rPr>
              <a:t>www.bedrocklearning.org</a:t>
            </a:r>
            <a:r>
              <a:rPr lang="en-GB" sz="1000" dirty="0" smtClean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08826" y="1751472"/>
            <a:ext cx="3152588" cy="40934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000" b="1" dirty="0" smtClean="0">
                <a:solidFill>
                  <a:schemeClr val="accent6"/>
                </a:solidFill>
              </a:rPr>
              <a:t>Assessment Preparation</a:t>
            </a:r>
          </a:p>
          <a:p>
            <a:r>
              <a:rPr lang="en-GB" sz="1000" b="1" i="1" dirty="0" smtClean="0"/>
              <a:t>Students will be asked to revise for assessments during key points in the academic year.  </a:t>
            </a:r>
          </a:p>
          <a:p>
            <a:endParaRPr lang="en-GB" sz="1000" b="1" i="1" dirty="0"/>
          </a:p>
          <a:p>
            <a:r>
              <a:rPr lang="en-GB" sz="1000" dirty="0" smtClean="0"/>
              <a:t>Below are some suggestions on the most effective way to structure revision:</a:t>
            </a:r>
          </a:p>
          <a:p>
            <a:endParaRPr lang="en-GB" sz="1000" dirty="0"/>
          </a:p>
          <a:p>
            <a:r>
              <a:rPr lang="en-GB" sz="1000" dirty="0" smtClean="0">
                <a:solidFill>
                  <a:srgbClr val="0070C0"/>
                </a:solidFill>
              </a:rPr>
              <a:t>If the assessment question is known, students could:</a:t>
            </a:r>
          </a:p>
          <a:p>
            <a:pPr marL="285750" indent="-285750">
              <a:buFontTx/>
              <a:buChar char="-"/>
            </a:pPr>
            <a:r>
              <a:rPr lang="en-GB" sz="1000" i="1" dirty="0"/>
              <a:t>W</a:t>
            </a:r>
            <a:r>
              <a:rPr lang="en-GB" sz="1000" i="1" dirty="0" smtClean="0"/>
              <a:t>rite an essay play to help them clarify their </a:t>
            </a:r>
            <a:r>
              <a:rPr lang="en-GB" sz="1000" i="1" dirty="0" smtClean="0"/>
              <a:t>ideas.</a:t>
            </a:r>
            <a:endParaRPr lang="en-GB" sz="1000" i="1" dirty="0" smtClean="0"/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Learn 3-5 key quotations that are key to answering the </a:t>
            </a:r>
            <a:r>
              <a:rPr lang="en-GB" sz="1000" i="1" dirty="0" smtClean="0"/>
              <a:t>question.</a:t>
            </a:r>
            <a:endParaRPr lang="en-GB" sz="1000" i="1" dirty="0" smtClean="0"/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Practise </a:t>
            </a:r>
            <a:r>
              <a:rPr lang="en-GB" sz="1000" i="1" dirty="0" smtClean="0"/>
              <a:t>writing opening paragraphs or </a:t>
            </a:r>
            <a:r>
              <a:rPr lang="en-GB" sz="1000" i="1" dirty="0" smtClean="0"/>
              <a:t>conclusions.</a:t>
            </a:r>
            <a:endParaRPr lang="en-GB" sz="1000" i="1" dirty="0" smtClean="0"/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Use prompt cards to write down key arguments and get someone to test </a:t>
            </a:r>
            <a:r>
              <a:rPr lang="en-GB" sz="1000" i="1" dirty="0" smtClean="0"/>
              <a:t>them.</a:t>
            </a:r>
            <a:endParaRPr lang="en-GB" sz="1000" i="1" dirty="0"/>
          </a:p>
          <a:p>
            <a:r>
              <a:rPr lang="en-GB" sz="1000" dirty="0" smtClean="0">
                <a:solidFill>
                  <a:srgbClr val="0070C0"/>
                </a:solidFill>
              </a:rPr>
              <a:t>If the assessment question is not known, students could:</a:t>
            </a:r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Make a list of possible topics that could come up and use this to identify gaps in </a:t>
            </a:r>
            <a:r>
              <a:rPr lang="en-GB" sz="1000" i="1" dirty="0" smtClean="0"/>
              <a:t>knowledge. </a:t>
            </a:r>
            <a:endParaRPr lang="en-GB" sz="1000" i="1" dirty="0" smtClean="0"/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Review </a:t>
            </a:r>
            <a:r>
              <a:rPr lang="en-GB" sz="1000" i="1" dirty="0" smtClean="0"/>
              <a:t>their </a:t>
            </a:r>
            <a:r>
              <a:rPr lang="en-GB" sz="1000" i="1" dirty="0" smtClean="0"/>
              <a:t>class-book and highlight information that </a:t>
            </a:r>
            <a:r>
              <a:rPr lang="en-GB" sz="1000" i="1" dirty="0" smtClean="0"/>
              <a:t>they </a:t>
            </a:r>
            <a:r>
              <a:rPr lang="en-GB" sz="1000" i="1" dirty="0" smtClean="0"/>
              <a:t>have </a:t>
            </a:r>
            <a:r>
              <a:rPr lang="en-GB" sz="1000" i="1" dirty="0" smtClean="0"/>
              <a:t>forgotten. </a:t>
            </a:r>
            <a:endParaRPr lang="en-GB" sz="1000" i="1" dirty="0" smtClean="0"/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Take past </a:t>
            </a:r>
            <a:r>
              <a:rPr lang="en-GB" sz="1000" i="1" dirty="0" smtClean="0"/>
              <a:t>papers.</a:t>
            </a:r>
            <a:endParaRPr lang="en-GB" sz="1000" i="1" dirty="0" smtClean="0"/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Use a knowledge organiser to divide up </a:t>
            </a:r>
            <a:r>
              <a:rPr lang="en-GB" sz="1000" i="1" dirty="0" smtClean="0"/>
              <a:t>their revision.</a:t>
            </a:r>
            <a:endParaRPr lang="en-GB" sz="1000" i="1" dirty="0" smtClean="0"/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Make quote banks for key characters/themes/relationships in a </a:t>
            </a:r>
            <a:r>
              <a:rPr lang="en-GB" sz="1000" i="1" dirty="0" smtClean="0"/>
              <a:t>text.</a:t>
            </a:r>
            <a:endParaRPr lang="en-GB" sz="1000" i="1" dirty="0" smtClean="0"/>
          </a:p>
          <a:p>
            <a:pPr marL="285750" indent="-285750">
              <a:buFontTx/>
              <a:buChar char="-"/>
            </a:pPr>
            <a:r>
              <a:rPr lang="en-GB" sz="1000" i="1" dirty="0" smtClean="0"/>
              <a:t>Write out basic essay plans for as many questions </a:t>
            </a:r>
            <a:r>
              <a:rPr lang="en-GB" sz="1000" i="1" smtClean="0"/>
              <a:t>as </a:t>
            </a:r>
            <a:r>
              <a:rPr lang="en-GB" sz="1000" i="1" smtClean="0"/>
              <a:t>possible.</a:t>
            </a:r>
            <a:endParaRPr lang="en-GB" sz="1000" i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7794" y="2978977"/>
            <a:ext cx="3935908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000" b="1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Knowledge Organisers</a:t>
            </a:r>
            <a:r>
              <a:rPr kumimoji="0" lang="en-GB" sz="1000" b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</a:t>
            </a:r>
            <a:endParaRPr kumimoji="0" lang="en-GB" sz="1000" b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Children will complete a chosen section of a knowledge organiser</a:t>
            </a:r>
            <a:r>
              <a:rPr kumimoji="0" lang="en-GB" sz="10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once per week.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1. Spend 10-15</a:t>
            </a:r>
            <a:r>
              <a:rPr kumimoji="0" lang="en-GB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minutes learning the information in the knowledge organiser for homework.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GB" sz="1000" i="1" dirty="0" smtClean="0">
                <a:solidFill>
                  <a:prstClr val="black"/>
                </a:solidFill>
              </a:rPr>
              <a:t>Reading over it several times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000" b="0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Have someone</a:t>
            </a:r>
            <a:r>
              <a:rPr lang="en-GB" sz="1000" i="1" dirty="0" smtClean="0">
                <a:solidFill>
                  <a:prstClr val="black"/>
                </a:solidFill>
              </a:rPr>
              <a:t> test </a:t>
            </a:r>
            <a:r>
              <a:rPr lang="en-GB" sz="1000" i="1" dirty="0" smtClean="0">
                <a:solidFill>
                  <a:prstClr val="black"/>
                </a:solidFill>
              </a:rPr>
              <a:t>them </a:t>
            </a:r>
            <a:r>
              <a:rPr lang="en-GB" sz="1000" i="1" dirty="0" smtClean="0">
                <a:solidFill>
                  <a:prstClr val="black"/>
                </a:solidFill>
              </a:rPr>
              <a:t>on the information</a:t>
            </a:r>
            <a:endParaRPr kumimoji="0" lang="en-GB" sz="1000" b="0" i="1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2. Cover </a:t>
            </a:r>
            <a:r>
              <a:rPr kumimoji="0" lang="en-GB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 knowledge organiser and write out everything </a:t>
            </a:r>
            <a:r>
              <a:rPr kumimoji="0" lang="en-GB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they </a:t>
            </a:r>
            <a:r>
              <a:rPr kumimoji="0" lang="en-GB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remember in </a:t>
            </a:r>
            <a:r>
              <a:rPr kumimoji="0" lang="en-GB" sz="10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blue or </a:t>
            </a:r>
            <a:r>
              <a:rPr kumimoji="0" lang="en-GB" sz="10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black</a:t>
            </a:r>
            <a:r>
              <a:rPr kumimoji="0" lang="en-GB" sz="10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</a:rPr>
              <a:t> pen</a:t>
            </a:r>
            <a:r>
              <a:rPr kumimoji="0" lang="en-GB" sz="1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000" baseline="0" dirty="0" smtClean="0">
                <a:solidFill>
                  <a:prstClr val="black"/>
                </a:solidFill>
              </a:rPr>
              <a:t>3. </a:t>
            </a:r>
            <a:r>
              <a:rPr lang="en-GB" sz="1000" dirty="0">
                <a:solidFill>
                  <a:prstClr val="black"/>
                </a:solidFill>
              </a:rPr>
              <a:t>U</a:t>
            </a:r>
            <a:r>
              <a:rPr lang="en-GB" sz="1000" dirty="0" smtClean="0">
                <a:solidFill>
                  <a:prstClr val="black"/>
                </a:solidFill>
              </a:rPr>
              <a:t>se the knowledge organiser to tick </a:t>
            </a:r>
            <a:r>
              <a:rPr lang="en-GB" sz="1000" b="1" u="sng" dirty="0" smtClean="0">
                <a:solidFill>
                  <a:srgbClr val="00B050"/>
                </a:solidFill>
              </a:rPr>
              <a:t>in green pen </a:t>
            </a:r>
            <a:r>
              <a:rPr lang="en-GB" sz="1000" dirty="0" smtClean="0">
                <a:solidFill>
                  <a:prstClr val="black"/>
                </a:solidFill>
              </a:rPr>
              <a:t>everything that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got correct.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4. Add any information that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did not know/remember </a:t>
            </a:r>
            <a:r>
              <a:rPr lang="en-GB" sz="1000" b="1" u="sng" dirty="0" smtClean="0">
                <a:solidFill>
                  <a:srgbClr val="00B050"/>
                </a:solidFill>
              </a:rPr>
              <a:t>in green pen</a:t>
            </a:r>
            <a:r>
              <a:rPr lang="en-GB" sz="1000" dirty="0" smtClean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82217" y="4136845"/>
            <a:ext cx="4728094" cy="224676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Key Words Recall</a:t>
            </a:r>
          </a:p>
          <a:p>
            <a:pPr lvl="0" defTabSz="457200">
              <a:defRPr/>
            </a:pPr>
            <a:r>
              <a:rPr lang="en-GB" sz="1000" b="1" i="1" dirty="0" smtClean="0">
                <a:solidFill>
                  <a:prstClr val="black"/>
                </a:solidFill>
              </a:rPr>
              <a:t>Children will learn the definitions of a selection of key words</a:t>
            </a:r>
          </a:p>
          <a:p>
            <a:pPr lvl="0" defTabSz="457200"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1. Spend 30 minutes learning the definition of key words for homework.</a:t>
            </a:r>
          </a:p>
          <a:p>
            <a:pPr marL="285750" lvl="0" indent="-285750" defTabSz="457200">
              <a:buFontTx/>
              <a:buChar char="-"/>
              <a:defRPr/>
            </a:pPr>
            <a:r>
              <a:rPr lang="en-GB" sz="1000" i="1" dirty="0" smtClean="0">
                <a:solidFill>
                  <a:prstClr val="black"/>
                </a:solidFill>
              </a:rPr>
              <a:t>Read over them several times</a:t>
            </a:r>
          </a:p>
          <a:p>
            <a:pPr marL="285750" lvl="0" indent="-285750" defTabSz="457200">
              <a:buFontTx/>
              <a:buChar char="-"/>
              <a:defRPr/>
            </a:pPr>
            <a:r>
              <a:rPr lang="en-GB" sz="1000" i="1" dirty="0" smtClean="0">
                <a:solidFill>
                  <a:prstClr val="black"/>
                </a:solidFill>
              </a:rPr>
              <a:t>Have someone test </a:t>
            </a:r>
            <a:r>
              <a:rPr lang="en-GB" sz="1000" i="1" dirty="0" smtClean="0">
                <a:solidFill>
                  <a:prstClr val="black"/>
                </a:solidFill>
              </a:rPr>
              <a:t>them </a:t>
            </a:r>
            <a:r>
              <a:rPr lang="en-GB" sz="1000" i="1" dirty="0" smtClean="0">
                <a:solidFill>
                  <a:prstClr val="black"/>
                </a:solidFill>
              </a:rPr>
              <a:t>on the definitions</a:t>
            </a:r>
          </a:p>
          <a:p>
            <a:pPr lvl="0" defTabSz="457200"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2. Cover the definitions and write out everything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remember in </a:t>
            </a:r>
            <a:r>
              <a:rPr lang="en-GB" sz="1000" b="1" u="sng" dirty="0" smtClean="0">
                <a:solidFill>
                  <a:srgbClr val="0070C0"/>
                </a:solidFill>
              </a:rPr>
              <a:t>blue or </a:t>
            </a:r>
            <a:r>
              <a:rPr lang="en-GB" sz="1000" b="1" u="sng" dirty="0" smtClean="0">
                <a:solidFill>
                  <a:schemeClr val="tx1"/>
                </a:solidFill>
              </a:rPr>
              <a:t>black</a:t>
            </a:r>
            <a:r>
              <a:rPr lang="en-GB" sz="1000" b="1" u="sng" dirty="0" smtClean="0">
                <a:solidFill>
                  <a:srgbClr val="0070C0"/>
                </a:solidFill>
              </a:rPr>
              <a:t> pen</a:t>
            </a:r>
            <a:r>
              <a:rPr lang="en-GB" sz="1000" dirty="0" smtClean="0">
                <a:solidFill>
                  <a:prstClr val="black"/>
                </a:solidFill>
              </a:rPr>
              <a:t>.</a:t>
            </a:r>
          </a:p>
          <a:p>
            <a:pPr lvl="0" defTabSz="457200"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3. Use the definitions to tick </a:t>
            </a:r>
            <a:r>
              <a:rPr lang="en-GB" sz="1000" b="1" u="sng" dirty="0" smtClean="0">
                <a:solidFill>
                  <a:srgbClr val="00B050"/>
                </a:solidFill>
              </a:rPr>
              <a:t>in green pen </a:t>
            </a:r>
            <a:r>
              <a:rPr lang="en-GB" sz="1000" dirty="0" smtClean="0">
                <a:solidFill>
                  <a:prstClr val="black"/>
                </a:solidFill>
              </a:rPr>
              <a:t>everything that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got correct.</a:t>
            </a:r>
          </a:p>
          <a:p>
            <a:pPr lvl="0" defTabSz="457200">
              <a:defRPr/>
            </a:pPr>
            <a:r>
              <a:rPr lang="en-GB" sz="1000" dirty="0" smtClean="0">
                <a:solidFill>
                  <a:prstClr val="black"/>
                </a:solidFill>
              </a:rPr>
              <a:t>4. Add any information that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did not know/remember </a:t>
            </a:r>
            <a:r>
              <a:rPr lang="en-GB" sz="1000" b="1" u="sng" dirty="0" smtClean="0">
                <a:solidFill>
                  <a:srgbClr val="00B050"/>
                </a:solidFill>
              </a:rPr>
              <a:t>in green pen</a:t>
            </a:r>
            <a:r>
              <a:rPr lang="en-GB" sz="1000" dirty="0">
                <a:solidFill>
                  <a:prstClr val="black"/>
                </a:solidFill>
              </a:rPr>
              <a:t> </a:t>
            </a:r>
            <a:r>
              <a:rPr lang="en-GB" sz="1000" dirty="0" smtClean="0">
                <a:solidFill>
                  <a:prstClr val="black"/>
                </a:solidFill>
              </a:rPr>
              <a:t>after the test. </a:t>
            </a:r>
          </a:p>
          <a:p>
            <a:pPr lvl="0" defTabSz="457200">
              <a:defRPr/>
            </a:pPr>
            <a:endParaRPr lang="en-GB" sz="1000" dirty="0">
              <a:solidFill>
                <a:prstClr val="black"/>
              </a:solidFill>
            </a:endParaRPr>
          </a:p>
          <a:p>
            <a:pPr lvl="0" defTabSz="457200">
              <a:defRPr/>
            </a:pPr>
            <a:r>
              <a:rPr lang="en-GB" sz="1000" b="1" dirty="0" smtClean="0">
                <a:solidFill>
                  <a:prstClr val="black"/>
                </a:solidFill>
              </a:rPr>
              <a:t>Challenge</a:t>
            </a:r>
            <a:r>
              <a:rPr lang="en-GB" sz="1000" dirty="0" smtClean="0">
                <a:solidFill>
                  <a:prstClr val="black"/>
                </a:solidFill>
              </a:rPr>
              <a:t> – try to use the words in </a:t>
            </a:r>
            <a:r>
              <a:rPr lang="en-GB" sz="1000" dirty="0" smtClean="0">
                <a:solidFill>
                  <a:prstClr val="black"/>
                </a:solidFill>
              </a:rPr>
              <a:t>their </a:t>
            </a:r>
            <a:r>
              <a:rPr lang="en-GB" sz="1000" dirty="0" smtClean="0">
                <a:solidFill>
                  <a:prstClr val="black"/>
                </a:solidFill>
              </a:rPr>
              <a:t>own writing to ensure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understand them in context. 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could, for example, write a sentence for each word, or a paragraph where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challenge yourself to include as much of the vocabulary </a:t>
            </a:r>
            <a:r>
              <a:rPr lang="en-GB" sz="1000" dirty="0" smtClean="0">
                <a:solidFill>
                  <a:prstClr val="black"/>
                </a:solidFill>
              </a:rPr>
              <a:t>they </a:t>
            </a:r>
            <a:r>
              <a:rPr lang="en-GB" sz="1000" dirty="0" smtClean="0">
                <a:solidFill>
                  <a:prstClr val="black"/>
                </a:solidFill>
              </a:rPr>
              <a:t>are studying as possible.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794" y="4952348"/>
            <a:ext cx="3935908" cy="17851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00" b="1" dirty="0">
                <a:solidFill>
                  <a:schemeClr val="accent6"/>
                </a:solidFill>
              </a:rPr>
              <a:t>Preparing for debates and </a:t>
            </a:r>
            <a:r>
              <a:rPr lang="en-GB" sz="1000" b="1" dirty="0" smtClean="0">
                <a:solidFill>
                  <a:schemeClr val="accent6"/>
                </a:solidFill>
              </a:rPr>
              <a:t>discussions</a:t>
            </a:r>
            <a:endParaRPr lang="en-GB" sz="1000" b="1" dirty="0">
              <a:solidFill>
                <a:schemeClr val="accent6"/>
              </a:solidFill>
            </a:endParaRPr>
          </a:p>
          <a:p>
            <a:r>
              <a:rPr lang="en-GB" sz="1000" b="1" i="1" dirty="0" smtClean="0"/>
              <a:t>Students may be </a:t>
            </a:r>
            <a:r>
              <a:rPr lang="en-GB" sz="1000" b="1" i="1" dirty="0"/>
              <a:t>given a specific focus to research so that they can contribute effectively to a debate that develops speaking and listening skills. They will be asked to use the research as a starting point for their verbal contributions.</a:t>
            </a:r>
          </a:p>
          <a:p>
            <a:endParaRPr lang="en-GB" sz="1000" dirty="0" smtClean="0"/>
          </a:p>
          <a:p>
            <a:r>
              <a:rPr lang="en-GB" sz="1000" dirty="0" smtClean="0">
                <a:solidFill>
                  <a:srgbClr val="0070C0"/>
                </a:solidFill>
              </a:rPr>
              <a:t>Ways to prepare for tasks </a:t>
            </a:r>
            <a:r>
              <a:rPr lang="en-GB" sz="1000" dirty="0">
                <a:solidFill>
                  <a:srgbClr val="0070C0"/>
                </a:solidFill>
              </a:rPr>
              <a:t>may include the following:  </a:t>
            </a:r>
          </a:p>
          <a:p>
            <a:r>
              <a:rPr lang="en-GB" sz="1000" i="1" dirty="0"/>
              <a:t>- Finding statistics that would help them formulate </a:t>
            </a:r>
            <a:r>
              <a:rPr lang="en-GB" sz="1000" i="1" dirty="0" smtClean="0"/>
              <a:t>an opinion on a </a:t>
            </a:r>
            <a:r>
              <a:rPr lang="en-GB" sz="1000" i="1" dirty="0" smtClean="0"/>
              <a:t>topic.</a:t>
            </a:r>
            <a:endParaRPr lang="en-GB" sz="1000" i="1" dirty="0"/>
          </a:p>
          <a:p>
            <a:r>
              <a:rPr lang="en-GB" sz="1000" i="1" dirty="0"/>
              <a:t>- Researching examples </a:t>
            </a:r>
            <a:r>
              <a:rPr lang="en-GB" sz="1000" i="1" dirty="0" smtClean="0"/>
              <a:t>or case studies that support an </a:t>
            </a:r>
            <a:r>
              <a:rPr lang="en-GB" sz="1000" i="1" dirty="0" smtClean="0"/>
              <a:t>argument.</a:t>
            </a:r>
            <a:endParaRPr lang="en-GB" sz="1000" i="1" dirty="0"/>
          </a:p>
          <a:p>
            <a:r>
              <a:rPr lang="en-GB" sz="1000" i="1" dirty="0"/>
              <a:t>- </a:t>
            </a:r>
            <a:r>
              <a:rPr lang="en-GB" sz="1000" i="1" dirty="0" smtClean="0"/>
              <a:t>Gathering a range of viewpoints by interviewing </a:t>
            </a:r>
            <a:r>
              <a:rPr lang="en-GB" sz="1000" i="1" dirty="0"/>
              <a:t>their </a:t>
            </a:r>
            <a:r>
              <a:rPr lang="en-GB" sz="1000" i="1" dirty="0" smtClean="0"/>
              <a:t>mothers, fathers or </a:t>
            </a:r>
            <a:r>
              <a:rPr lang="en-GB" sz="1000" i="1" dirty="0" smtClean="0"/>
              <a:t>siblings.</a:t>
            </a:r>
            <a:endParaRPr lang="en-GB" sz="1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062451" y="700315"/>
            <a:ext cx="3048000" cy="6001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Department</a:t>
            </a:r>
            <a:r>
              <a:rPr kumimoji="0" lang="en-GB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: English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HOD</a:t>
            </a:r>
            <a:r>
              <a:rPr kumimoji="0" lang="en-GB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: Ms Williams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61120" y="536299"/>
            <a:ext cx="3048000" cy="7386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Homework Frequency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KS3: </a:t>
            </a:r>
            <a:r>
              <a:rPr kumimoji="0" lang="en-GB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Weekly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KS4: </a:t>
            </a:r>
            <a:r>
              <a:rPr kumimoji="0" lang="en-GB" sz="14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Weekly</a:t>
            </a:r>
            <a:endParaRPr kumimoji="0" lang="en-GB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806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9</cp:revision>
  <dcterms:created xsi:type="dcterms:W3CDTF">2019-01-04T13:18:19Z</dcterms:created>
  <dcterms:modified xsi:type="dcterms:W3CDTF">2019-07-16T10:24:31Z</dcterms:modified>
</cp:coreProperties>
</file>