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E602AB5-B149-F84C-B618-002CA53714E4}" type="datetimeFigureOut">
              <a:rPr lang="en-US" smtClean="0"/>
              <a:t>7/16/2019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3B4775-30C8-134E-8B9B-568F9F6ED56A}" type="slidenum">
              <a:rPr lang="en-US" smtClean="0"/>
              <a:t>‹#›</a:t>
            </a:fld>
            <a:endParaRPr lang="en-US" dirty="0"/>
          </a:p>
        </p:txBody>
      </p:sp>
    </p:spTree>
    <p:extLst>
      <p:ext uri="{BB962C8B-B14F-4D97-AF65-F5344CB8AC3E}">
        <p14:creationId xmlns:p14="http://schemas.microsoft.com/office/powerpoint/2010/main" val="139043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602AB5-B149-F84C-B618-002CA53714E4}" type="datetimeFigureOut">
              <a:rPr lang="en-US" smtClean="0"/>
              <a:t>7/16/2019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3B4775-30C8-134E-8B9B-568F9F6ED56A}" type="slidenum">
              <a:rPr lang="en-US" smtClean="0"/>
              <a:t>‹#›</a:t>
            </a:fld>
            <a:endParaRPr lang="en-US" dirty="0"/>
          </a:p>
        </p:txBody>
      </p:sp>
    </p:spTree>
    <p:extLst>
      <p:ext uri="{BB962C8B-B14F-4D97-AF65-F5344CB8AC3E}">
        <p14:creationId xmlns:p14="http://schemas.microsoft.com/office/powerpoint/2010/main" val="873516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602AB5-B149-F84C-B618-002CA53714E4}" type="datetimeFigureOut">
              <a:rPr lang="en-US" smtClean="0"/>
              <a:t>7/16/2019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3B4775-30C8-134E-8B9B-568F9F6ED56A}" type="slidenum">
              <a:rPr lang="en-US" smtClean="0"/>
              <a:t>‹#›</a:t>
            </a:fld>
            <a:endParaRPr lang="en-US" dirty="0"/>
          </a:p>
        </p:txBody>
      </p:sp>
    </p:spTree>
    <p:extLst>
      <p:ext uri="{BB962C8B-B14F-4D97-AF65-F5344CB8AC3E}">
        <p14:creationId xmlns:p14="http://schemas.microsoft.com/office/powerpoint/2010/main" val="277677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602AB5-B149-F84C-B618-002CA53714E4}" type="datetimeFigureOut">
              <a:rPr lang="en-US" smtClean="0"/>
              <a:t>7/16/2019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3B4775-30C8-134E-8B9B-568F9F6ED56A}" type="slidenum">
              <a:rPr lang="en-US" smtClean="0"/>
              <a:t>‹#›</a:t>
            </a:fld>
            <a:endParaRPr lang="en-US" dirty="0"/>
          </a:p>
        </p:txBody>
      </p:sp>
    </p:spTree>
    <p:extLst>
      <p:ext uri="{BB962C8B-B14F-4D97-AF65-F5344CB8AC3E}">
        <p14:creationId xmlns:p14="http://schemas.microsoft.com/office/powerpoint/2010/main" val="2921595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602AB5-B149-F84C-B618-002CA53714E4}" type="datetimeFigureOut">
              <a:rPr lang="en-US" smtClean="0"/>
              <a:t>7/16/2019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3B4775-30C8-134E-8B9B-568F9F6ED56A}" type="slidenum">
              <a:rPr lang="en-US" smtClean="0"/>
              <a:t>‹#›</a:t>
            </a:fld>
            <a:endParaRPr lang="en-US" dirty="0"/>
          </a:p>
        </p:txBody>
      </p:sp>
    </p:spTree>
    <p:extLst>
      <p:ext uri="{BB962C8B-B14F-4D97-AF65-F5344CB8AC3E}">
        <p14:creationId xmlns:p14="http://schemas.microsoft.com/office/powerpoint/2010/main" val="4118185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E602AB5-B149-F84C-B618-002CA53714E4}" type="datetimeFigureOut">
              <a:rPr lang="en-US" smtClean="0"/>
              <a:t>7/16/2019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3B4775-30C8-134E-8B9B-568F9F6ED56A}" type="slidenum">
              <a:rPr lang="en-US" smtClean="0"/>
              <a:t>‹#›</a:t>
            </a:fld>
            <a:endParaRPr lang="en-US" dirty="0"/>
          </a:p>
        </p:txBody>
      </p:sp>
    </p:spTree>
    <p:extLst>
      <p:ext uri="{BB962C8B-B14F-4D97-AF65-F5344CB8AC3E}">
        <p14:creationId xmlns:p14="http://schemas.microsoft.com/office/powerpoint/2010/main" val="1811853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602AB5-B149-F84C-B618-002CA53714E4}" type="datetimeFigureOut">
              <a:rPr lang="en-US" smtClean="0"/>
              <a:t>7/16/2019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83B4775-30C8-134E-8B9B-568F9F6ED56A}" type="slidenum">
              <a:rPr lang="en-US" smtClean="0"/>
              <a:t>‹#›</a:t>
            </a:fld>
            <a:endParaRPr lang="en-US" dirty="0"/>
          </a:p>
        </p:txBody>
      </p:sp>
    </p:spTree>
    <p:extLst>
      <p:ext uri="{BB962C8B-B14F-4D97-AF65-F5344CB8AC3E}">
        <p14:creationId xmlns:p14="http://schemas.microsoft.com/office/powerpoint/2010/main" val="254332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E602AB5-B149-F84C-B618-002CA53714E4}" type="datetimeFigureOut">
              <a:rPr lang="en-US" smtClean="0"/>
              <a:t>7/16/2019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83B4775-30C8-134E-8B9B-568F9F6ED56A}" type="slidenum">
              <a:rPr lang="en-US" smtClean="0"/>
              <a:t>‹#›</a:t>
            </a:fld>
            <a:endParaRPr lang="en-US" dirty="0"/>
          </a:p>
        </p:txBody>
      </p:sp>
    </p:spTree>
    <p:extLst>
      <p:ext uri="{BB962C8B-B14F-4D97-AF65-F5344CB8AC3E}">
        <p14:creationId xmlns:p14="http://schemas.microsoft.com/office/powerpoint/2010/main" val="2366552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602AB5-B149-F84C-B618-002CA53714E4}" type="datetimeFigureOut">
              <a:rPr lang="en-US" smtClean="0"/>
              <a:t>7/16/2019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83B4775-30C8-134E-8B9B-568F9F6ED56A}" type="slidenum">
              <a:rPr lang="en-US" smtClean="0"/>
              <a:t>‹#›</a:t>
            </a:fld>
            <a:endParaRPr lang="en-US" dirty="0"/>
          </a:p>
        </p:txBody>
      </p:sp>
    </p:spTree>
    <p:extLst>
      <p:ext uri="{BB962C8B-B14F-4D97-AF65-F5344CB8AC3E}">
        <p14:creationId xmlns:p14="http://schemas.microsoft.com/office/powerpoint/2010/main" val="2394074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E602AB5-B149-F84C-B618-002CA53714E4}" type="datetimeFigureOut">
              <a:rPr lang="en-US" smtClean="0"/>
              <a:t>7/16/2019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3B4775-30C8-134E-8B9B-568F9F6ED56A}" type="slidenum">
              <a:rPr lang="en-US" smtClean="0"/>
              <a:t>‹#›</a:t>
            </a:fld>
            <a:endParaRPr lang="en-US" dirty="0"/>
          </a:p>
        </p:txBody>
      </p:sp>
    </p:spTree>
    <p:extLst>
      <p:ext uri="{BB962C8B-B14F-4D97-AF65-F5344CB8AC3E}">
        <p14:creationId xmlns:p14="http://schemas.microsoft.com/office/powerpoint/2010/main" val="1123475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E602AB5-B149-F84C-B618-002CA53714E4}" type="datetimeFigureOut">
              <a:rPr lang="en-US" smtClean="0"/>
              <a:t>7/16/2019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3B4775-30C8-134E-8B9B-568F9F6ED56A}" type="slidenum">
              <a:rPr lang="en-US" smtClean="0"/>
              <a:t>‹#›</a:t>
            </a:fld>
            <a:endParaRPr lang="en-US" dirty="0"/>
          </a:p>
        </p:txBody>
      </p:sp>
    </p:spTree>
    <p:extLst>
      <p:ext uri="{BB962C8B-B14F-4D97-AF65-F5344CB8AC3E}">
        <p14:creationId xmlns:p14="http://schemas.microsoft.com/office/powerpoint/2010/main" val="289917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602AB5-B149-F84C-B618-002CA53714E4}" type="datetimeFigureOut">
              <a:rPr lang="en-US" smtClean="0"/>
              <a:t>7/16/2019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3B4775-30C8-134E-8B9B-568F9F6ED56A}" type="slidenum">
              <a:rPr lang="en-US" smtClean="0"/>
              <a:t>‹#›</a:t>
            </a:fld>
            <a:endParaRPr lang="en-US" dirty="0"/>
          </a:p>
        </p:txBody>
      </p:sp>
    </p:spTree>
    <p:extLst>
      <p:ext uri="{BB962C8B-B14F-4D97-AF65-F5344CB8AC3E}">
        <p14:creationId xmlns:p14="http://schemas.microsoft.com/office/powerpoint/2010/main" val="2542438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75313" y="114371"/>
            <a:ext cx="2545078" cy="1077218"/>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smtClean="0">
                <a:ln>
                  <a:noFill/>
                </a:ln>
                <a:solidFill>
                  <a:prstClr val="black"/>
                </a:solidFill>
                <a:effectLst/>
                <a:uLnTx/>
                <a:uFillTx/>
                <a:latin typeface="Calibri" panose="020F0502020204030204"/>
                <a:ea typeface="+mn-ea"/>
                <a:cs typeface="+mn-cs"/>
              </a:rPr>
              <a:t>Homework Guidance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smtClean="0">
                <a:ln>
                  <a:noFill/>
                </a:ln>
                <a:solidFill>
                  <a:prstClr val="black"/>
                </a:solidFill>
                <a:effectLst/>
                <a:uLnTx/>
                <a:uFillTx/>
                <a:latin typeface="Calibri" panose="020F0502020204030204"/>
                <a:ea typeface="+mn-ea"/>
                <a:cs typeface="+mn-cs"/>
              </a:rPr>
              <a:t>Department</a:t>
            </a:r>
            <a:r>
              <a:rPr kumimoji="0" lang="en-GB" sz="16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GB" sz="1600" b="0" i="0" u="none" strike="noStrike" kern="1200" cap="none" spc="0" normalizeH="0" baseline="0" noProof="0" dirty="0" smtClean="0">
                <a:ln>
                  <a:noFill/>
                </a:ln>
                <a:solidFill>
                  <a:prstClr val="black"/>
                </a:solidFill>
                <a:effectLst/>
                <a:uLnTx/>
                <a:uFillTx/>
                <a:latin typeface="Calibri" panose="020F0502020204030204"/>
                <a:ea typeface="+mn-ea"/>
                <a:cs typeface="+mn-cs"/>
              </a:rPr>
              <a:t>Humanities (History &amp; Geography)</a:t>
            </a:r>
            <a:endParaRPr kumimoji="0" lang="en-GB" sz="16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smtClean="0">
                <a:ln>
                  <a:noFill/>
                </a:ln>
                <a:solidFill>
                  <a:prstClr val="black"/>
                </a:solidFill>
                <a:effectLst/>
                <a:uLnTx/>
                <a:uFillTx/>
                <a:latin typeface="Calibri" panose="020F0502020204030204"/>
                <a:ea typeface="+mn-ea"/>
                <a:cs typeface="+mn-cs"/>
              </a:rPr>
              <a:t>HOD</a:t>
            </a:r>
            <a:r>
              <a:rPr kumimoji="0" lang="en-GB" sz="16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GB" sz="1600" b="0" i="0" u="none" strike="noStrike" kern="1200" cap="none" spc="0" normalizeH="0" baseline="0" noProof="0" dirty="0" smtClean="0">
                <a:ln>
                  <a:noFill/>
                </a:ln>
                <a:solidFill>
                  <a:prstClr val="black"/>
                </a:solidFill>
                <a:effectLst/>
                <a:uLnTx/>
                <a:uFillTx/>
                <a:latin typeface="Calibri" panose="020F0502020204030204"/>
                <a:ea typeface="+mn-ea"/>
                <a:cs typeface="+mn-cs"/>
              </a:rPr>
              <a:t>Ms</a:t>
            </a:r>
            <a:r>
              <a:rPr kumimoji="0" lang="en-GB" sz="1600" b="0" i="0" u="none" strike="noStrike" kern="1200" cap="none" spc="0" normalizeH="0" noProof="0" dirty="0" smtClean="0">
                <a:ln>
                  <a:noFill/>
                </a:ln>
                <a:solidFill>
                  <a:prstClr val="black"/>
                </a:solidFill>
                <a:effectLst/>
                <a:uLnTx/>
                <a:uFillTx/>
                <a:latin typeface="Calibri" panose="020F0502020204030204"/>
                <a:ea typeface="+mn-ea"/>
                <a:cs typeface="+mn-cs"/>
              </a:rPr>
              <a:t> Sutton</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TextBox 8"/>
          <p:cNvSpPr txBox="1"/>
          <p:nvPr/>
        </p:nvSpPr>
        <p:spPr>
          <a:xfrm>
            <a:off x="5364481" y="175926"/>
            <a:ext cx="6630560" cy="95410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400" b="1" dirty="0"/>
              <a:t>Homework is an integral part of the children’s learning experiences. The purpose of homework is to consolidate and reinforce skills and content prior to the following lesson. It also aims to encourage pupils to develop the confidence, self-discipline and independence needed to develop organisational skills &amp; foster revision habits.</a:t>
            </a:r>
          </a:p>
        </p:txBody>
      </p:sp>
      <p:pic>
        <p:nvPicPr>
          <p:cNvPr id="4" name="Picture 3"/>
          <p:cNvPicPr>
            <a:picLocks noChangeAspect="1"/>
          </p:cNvPicPr>
          <p:nvPr/>
        </p:nvPicPr>
        <p:blipFill>
          <a:blip r:embed="rId2"/>
          <a:stretch>
            <a:fillRect/>
          </a:stretch>
        </p:blipFill>
        <p:spPr>
          <a:xfrm>
            <a:off x="193040" y="116198"/>
            <a:ext cx="2383905" cy="756638"/>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2113" y="805056"/>
            <a:ext cx="2125758" cy="402978"/>
          </a:xfrm>
          <a:prstGeom prst="rect">
            <a:avLst/>
          </a:prstGeom>
        </p:spPr>
      </p:pic>
      <p:sp>
        <p:nvSpPr>
          <p:cNvPr id="8" name="Text Box 22"/>
          <p:cNvSpPr txBox="1"/>
          <p:nvPr/>
        </p:nvSpPr>
        <p:spPr>
          <a:xfrm>
            <a:off x="193039" y="1284195"/>
            <a:ext cx="5027353" cy="2572910"/>
          </a:xfrm>
          <a:prstGeom prst="rect">
            <a:avLst/>
          </a:prstGeom>
          <a:ln w="57150"/>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1200" b="1" dirty="0" smtClean="0">
                <a:effectLst/>
                <a:ea typeface="Calibri" panose="020F0502020204030204" pitchFamily="34" charset="0"/>
                <a:cs typeface="Times New Roman" panose="02020603050405020304" pitchFamily="18" charset="0"/>
              </a:rPr>
              <a:t>Key </a:t>
            </a:r>
            <a:r>
              <a:rPr lang="en-GB" sz="1200" b="1" dirty="0">
                <a:effectLst/>
                <a:ea typeface="Calibri" panose="020F0502020204030204" pitchFamily="34" charset="0"/>
                <a:cs typeface="Times New Roman" panose="02020603050405020304" pitchFamily="18" charset="0"/>
              </a:rPr>
              <a:t>Stage </a:t>
            </a:r>
            <a:r>
              <a:rPr lang="en-GB" sz="1200" b="1" dirty="0" smtClean="0">
                <a:effectLst/>
                <a:ea typeface="Calibri" panose="020F0502020204030204" pitchFamily="34" charset="0"/>
                <a:cs typeface="Times New Roman" panose="02020603050405020304" pitchFamily="18" charset="0"/>
              </a:rPr>
              <a:t>3</a:t>
            </a:r>
            <a:endParaRPr lang="en-GB" sz="1100" dirty="0">
              <a:ea typeface="Calibri" panose="020F0502020204030204" pitchFamily="34" charset="0"/>
              <a:cs typeface="Times New Roman" panose="02020603050405020304" pitchFamily="18" charset="0"/>
            </a:endParaRPr>
          </a:p>
          <a:p>
            <a:pPr>
              <a:lnSpc>
                <a:spcPct val="115000"/>
              </a:lnSpc>
              <a:spcAft>
                <a:spcPts val="1000"/>
              </a:spcAft>
            </a:pPr>
            <a:r>
              <a:rPr lang="en-US" sz="1100" dirty="0" smtClean="0">
                <a:effectLst/>
                <a:ea typeface="Calibri" panose="020F0502020204030204" pitchFamily="34" charset="0"/>
                <a:cs typeface="Times New Roman" panose="02020603050405020304" pitchFamily="18" charset="0"/>
              </a:rPr>
              <a:t>At </a:t>
            </a:r>
            <a:r>
              <a:rPr lang="en-US" sz="1100" dirty="0">
                <a:effectLst/>
                <a:ea typeface="Calibri" panose="020F0502020204030204" pitchFamily="34" charset="0"/>
                <a:cs typeface="Times New Roman" panose="02020603050405020304" pitchFamily="18" charset="0"/>
              </a:rPr>
              <a:t>KS3 three pieces of homework will be set each unit of work, of </a:t>
            </a:r>
            <a:r>
              <a:rPr lang="en-US" sz="1100" dirty="0" smtClean="0">
                <a:effectLst/>
                <a:ea typeface="Calibri" panose="020F0502020204030204" pitchFamily="34" charset="0"/>
                <a:cs typeface="Times New Roman" panose="02020603050405020304" pitchFamily="18" charset="0"/>
              </a:rPr>
              <a:t>which:</a:t>
            </a:r>
            <a:endParaRPr lang="en-GB" sz="1100" dirty="0" smtClean="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sz="1100" dirty="0" smtClean="0">
                <a:effectLst/>
                <a:ea typeface="Calibri" panose="020F0502020204030204" pitchFamily="34" charset="0"/>
                <a:cs typeface="Times New Roman" panose="02020603050405020304" pitchFamily="18" charset="0"/>
              </a:rPr>
              <a:t>Two of these to be completed through the use of a ‘menu’ of choices from which the students choose the homework they want to complete. Two of these options will be creative including one ICT based, one will be the use of vocabulary and the other will be a written task. </a:t>
            </a:r>
            <a:endParaRPr lang="en-GB" sz="1100" dirty="0" smtClean="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sz="1100" dirty="0" smtClean="0">
                <a:effectLst/>
                <a:ea typeface="Calibri" panose="020F0502020204030204" pitchFamily="34" charset="0"/>
                <a:cs typeface="Times New Roman" panose="02020603050405020304" pitchFamily="18" charset="0"/>
              </a:rPr>
              <a:t>The </a:t>
            </a:r>
            <a:r>
              <a:rPr lang="en-US" sz="1100" dirty="0">
                <a:effectLst/>
                <a:ea typeface="Calibri" panose="020F0502020204030204" pitchFamily="34" charset="0"/>
                <a:cs typeface="Times New Roman" panose="02020603050405020304" pitchFamily="18" charset="0"/>
              </a:rPr>
              <a:t>students need to choose one creative and one written task. </a:t>
            </a:r>
            <a:endParaRPr lang="en-GB" sz="11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sz="1100" dirty="0" smtClean="0">
                <a:effectLst/>
                <a:ea typeface="Calibri" panose="020F0502020204030204" pitchFamily="34" charset="0"/>
                <a:cs typeface="Times New Roman" panose="02020603050405020304" pitchFamily="18" charset="0"/>
              </a:rPr>
              <a:t>All </a:t>
            </a:r>
            <a:r>
              <a:rPr lang="en-US" sz="1100" dirty="0">
                <a:effectLst/>
                <a:ea typeface="Calibri" panose="020F0502020204030204" pitchFamily="34" charset="0"/>
                <a:cs typeface="Times New Roman" panose="02020603050405020304" pitchFamily="18" charset="0"/>
              </a:rPr>
              <a:t>staff will be using the same menu.  </a:t>
            </a:r>
            <a:endParaRPr lang="en-GB" sz="11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sz="1100" dirty="0">
                <a:effectLst/>
                <a:ea typeface="Calibri" panose="020F0502020204030204" pitchFamily="34" charset="0"/>
                <a:cs typeface="Times New Roman" panose="02020603050405020304" pitchFamily="18" charset="0"/>
              </a:rPr>
              <a:t>In addition, one homework will be preparation for their assessment.  This revision will include attached support sheets and ideas of how to revise.</a:t>
            </a:r>
            <a:endParaRPr lang="en-GB" sz="11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sz="1100" dirty="0" smtClean="0">
                <a:effectLst/>
                <a:ea typeface="Calibri" panose="020F0502020204030204" pitchFamily="34" charset="0"/>
                <a:cs typeface="Times New Roman" panose="02020603050405020304" pitchFamily="18" charset="0"/>
              </a:rPr>
              <a:t>Year </a:t>
            </a:r>
            <a:r>
              <a:rPr lang="en-US" sz="1100" dirty="0">
                <a:effectLst/>
                <a:ea typeface="Calibri" panose="020F0502020204030204" pitchFamily="34" charset="0"/>
                <a:cs typeface="Times New Roman" panose="02020603050405020304" pitchFamily="18" charset="0"/>
              </a:rPr>
              <a:t>7 will not be set any homework until the second half of the autumn term.  Preparation for their assessments will take place the lesson before their assessment instead of a revision homework. </a:t>
            </a:r>
            <a:endParaRPr lang="en-GB" sz="1100" dirty="0">
              <a:effectLst/>
              <a:ea typeface="Calibri" panose="020F0502020204030204" pitchFamily="34" charset="0"/>
              <a:cs typeface="Times New Roman" panose="02020603050405020304" pitchFamily="18" charset="0"/>
            </a:endParaRPr>
          </a:p>
          <a:p>
            <a:pPr>
              <a:spcAft>
                <a:spcPts val="0"/>
              </a:spcAft>
            </a:pPr>
            <a:r>
              <a:rPr lang="en-US" sz="1100" dirty="0">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a:p>
            <a:pPr>
              <a:lnSpc>
                <a:spcPct val="115000"/>
              </a:lnSpc>
              <a:spcAft>
                <a:spcPts val="1000"/>
              </a:spcAft>
            </a:pPr>
            <a:r>
              <a:rPr lang="en-GB" sz="1200" b="1" dirty="0">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p:txBody>
      </p:sp>
      <p:sp>
        <p:nvSpPr>
          <p:cNvPr id="10" name="Text Box 12"/>
          <p:cNvSpPr txBox="1"/>
          <p:nvPr/>
        </p:nvSpPr>
        <p:spPr>
          <a:xfrm>
            <a:off x="257695" y="3949711"/>
            <a:ext cx="4896196" cy="277528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0"/>
              </a:spcAft>
            </a:pPr>
            <a:r>
              <a:rPr lang="en-GB" sz="1200" b="1" dirty="0">
                <a:effectLst/>
                <a:ea typeface="Calibri" panose="020F0502020204030204" pitchFamily="34" charset="0"/>
                <a:cs typeface="Arial" panose="020B0604020202020204" pitchFamily="34" charset="0"/>
              </a:rPr>
              <a:t>Key Stage 4</a:t>
            </a:r>
            <a:endParaRPr lang="en-GB" sz="1100" dirty="0">
              <a:effectLst/>
              <a:ea typeface="Calibri" panose="020F0502020204030204" pitchFamily="34" charset="0"/>
              <a:cs typeface="Times New Roman" panose="02020603050405020304" pitchFamily="18" charset="0"/>
            </a:endParaRPr>
          </a:p>
          <a:p>
            <a:pPr>
              <a:lnSpc>
                <a:spcPct val="115000"/>
              </a:lnSpc>
              <a:spcAft>
                <a:spcPts val="0"/>
              </a:spcAft>
            </a:pPr>
            <a:r>
              <a:rPr lang="en-GB" sz="1000" b="1" dirty="0">
                <a:effectLst/>
                <a:ea typeface="Calibri" panose="020F0502020204030204" pitchFamily="34" charset="0"/>
                <a:cs typeface="Arial" panose="020B0604020202020204" pitchFamily="34" charset="0"/>
              </a:rPr>
              <a:t> </a:t>
            </a:r>
            <a:endParaRPr lang="en-GB" sz="1100" dirty="0">
              <a:effectLst/>
              <a:ea typeface="Calibri" panose="020F0502020204030204" pitchFamily="34" charset="0"/>
              <a:cs typeface="Times New Roman" panose="02020603050405020304" pitchFamily="18" charset="0"/>
            </a:endParaRPr>
          </a:p>
          <a:p>
            <a:pPr marL="342900" lvl="0" indent="-342900">
              <a:lnSpc>
                <a:spcPct val="115000"/>
              </a:lnSpc>
              <a:spcAft>
                <a:spcPts val="0"/>
              </a:spcAft>
              <a:buSzPts val="1100"/>
              <a:buFont typeface="Symbol" panose="05050102010706020507" pitchFamily="18" charset="2"/>
              <a:buChar char=""/>
            </a:pPr>
            <a:r>
              <a:rPr lang="en-GB" sz="1100" dirty="0">
                <a:effectLst/>
                <a:ea typeface="Calibri" panose="020F0502020204030204" pitchFamily="34" charset="0"/>
                <a:cs typeface="Arial" panose="020B0604020202020204" pitchFamily="34" charset="0"/>
              </a:rPr>
              <a:t>At KS4 </a:t>
            </a:r>
            <a:r>
              <a:rPr lang="en-GB" sz="1100" b="1" u="sng" dirty="0">
                <a:effectLst/>
                <a:ea typeface="Calibri" panose="020F0502020204030204" pitchFamily="34" charset="0"/>
                <a:cs typeface="Arial" panose="020B0604020202020204" pitchFamily="34" charset="0"/>
              </a:rPr>
              <a:t>a minimum</a:t>
            </a:r>
            <a:r>
              <a:rPr lang="en-GB" sz="1100" dirty="0">
                <a:effectLst/>
                <a:ea typeface="Calibri" panose="020F0502020204030204" pitchFamily="34" charset="0"/>
                <a:cs typeface="Arial" panose="020B0604020202020204" pitchFamily="34" charset="0"/>
              </a:rPr>
              <a:t> of three pieces of homework will be set each half term.  Two of these pieces of homework should be retrieval practice in the form of past questions from a previous topic. </a:t>
            </a:r>
            <a:endParaRPr lang="en-GB" sz="1100" dirty="0">
              <a:effectLst/>
              <a:ea typeface="Calibri" panose="020F0502020204030204" pitchFamily="34" charset="0"/>
              <a:cs typeface="Times New Roman" panose="02020603050405020304" pitchFamily="18" charset="0"/>
            </a:endParaRPr>
          </a:p>
          <a:p>
            <a:pPr marL="342900" lvl="0" indent="-342900">
              <a:lnSpc>
                <a:spcPct val="115000"/>
              </a:lnSpc>
              <a:spcAft>
                <a:spcPts val="0"/>
              </a:spcAft>
              <a:buSzPts val="1100"/>
              <a:buFont typeface="Symbol" panose="05050102010706020507" pitchFamily="18" charset="2"/>
              <a:buChar char=""/>
            </a:pPr>
            <a:r>
              <a:rPr lang="en-GB" sz="1100" dirty="0">
                <a:effectLst/>
                <a:ea typeface="Calibri" panose="020F0502020204030204" pitchFamily="34" charset="0"/>
                <a:cs typeface="Arial" panose="020B0604020202020204" pitchFamily="34" charset="0"/>
              </a:rPr>
              <a:t>The retrieval questions will be uniform across the department.</a:t>
            </a:r>
            <a:endParaRPr lang="en-GB" sz="1100" dirty="0">
              <a:effectLst/>
              <a:ea typeface="Calibri" panose="020F0502020204030204" pitchFamily="34" charset="0"/>
              <a:cs typeface="Times New Roman" panose="02020603050405020304" pitchFamily="18" charset="0"/>
            </a:endParaRPr>
          </a:p>
          <a:p>
            <a:pPr marL="342900" lvl="0" indent="-342900">
              <a:lnSpc>
                <a:spcPct val="115000"/>
              </a:lnSpc>
              <a:spcAft>
                <a:spcPts val="0"/>
              </a:spcAft>
              <a:buSzPts val="1100"/>
              <a:buFont typeface="Symbol" panose="05050102010706020507" pitchFamily="18" charset="2"/>
              <a:buChar char=""/>
            </a:pPr>
            <a:r>
              <a:rPr lang="en-GB" sz="1100" dirty="0">
                <a:effectLst/>
                <a:ea typeface="Calibri" panose="020F0502020204030204" pitchFamily="34" charset="0"/>
                <a:cs typeface="Arial" panose="020B0604020202020204" pitchFamily="34" charset="0"/>
              </a:rPr>
              <a:t>The retrieval questions will have revision notes attached and guidance to support the answering of the question.  </a:t>
            </a:r>
            <a:endParaRPr lang="en-GB" sz="1100" dirty="0">
              <a:effectLst/>
              <a:ea typeface="Calibri" panose="020F0502020204030204" pitchFamily="34" charset="0"/>
              <a:cs typeface="Times New Roman" panose="02020603050405020304" pitchFamily="18" charset="0"/>
            </a:endParaRPr>
          </a:p>
          <a:p>
            <a:pPr marL="342900" lvl="0" indent="-342900">
              <a:lnSpc>
                <a:spcPct val="115000"/>
              </a:lnSpc>
              <a:spcAft>
                <a:spcPts val="0"/>
              </a:spcAft>
              <a:buSzPts val="1100"/>
              <a:buFont typeface="Symbol" panose="05050102010706020507" pitchFamily="18" charset="2"/>
              <a:buChar char=""/>
            </a:pPr>
            <a:r>
              <a:rPr lang="en-GB" sz="1100" dirty="0" smtClean="0">
                <a:effectLst/>
                <a:ea typeface="Calibri" panose="020F0502020204030204" pitchFamily="34" charset="0"/>
                <a:cs typeface="Arial" panose="020B0604020202020204" pitchFamily="34" charset="0"/>
              </a:rPr>
              <a:t>The </a:t>
            </a:r>
            <a:r>
              <a:rPr lang="en-GB" sz="1100" dirty="0">
                <a:effectLst/>
                <a:ea typeface="Calibri" panose="020F0502020204030204" pitchFamily="34" charset="0"/>
                <a:cs typeface="Arial" panose="020B0604020202020204" pitchFamily="34" charset="0"/>
              </a:rPr>
              <a:t>third homework will be preparation for their assessment.  This revision will include attached support sheets and ideas of how to revise.</a:t>
            </a:r>
            <a:endParaRPr lang="en-GB" sz="1100" dirty="0">
              <a:effectLst/>
              <a:ea typeface="Calibri" panose="020F0502020204030204" pitchFamily="34" charset="0"/>
              <a:cs typeface="Times New Roman" panose="02020603050405020304" pitchFamily="18" charset="0"/>
            </a:endParaRPr>
          </a:p>
          <a:p>
            <a:pPr marL="342900" lvl="0" indent="-342900">
              <a:lnSpc>
                <a:spcPct val="115000"/>
              </a:lnSpc>
              <a:spcAft>
                <a:spcPts val="0"/>
              </a:spcAft>
              <a:buSzPts val="1100"/>
              <a:buFont typeface="Symbol" panose="05050102010706020507" pitchFamily="18" charset="2"/>
              <a:buChar char=""/>
            </a:pPr>
            <a:r>
              <a:rPr lang="en-GB" sz="1100" dirty="0">
                <a:effectLst/>
                <a:ea typeface="Calibri" panose="020F0502020204030204" pitchFamily="34" charset="0"/>
                <a:cs typeface="Arial" panose="020B0604020202020204" pitchFamily="34" charset="0"/>
              </a:rPr>
              <a:t>In addition to these three pieces of work, if staff feel it necessary to set additional work to support learning within lessons they can do so at their own discretion. </a:t>
            </a:r>
            <a:endParaRPr lang="en-GB" sz="1100" dirty="0">
              <a:effectLst/>
              <a:ea typeface="Calibri" panose="020F0502020204030204" pitchFamily="34" charset="0"/>
              <a:cs typeface="Times New Roman" panose="02020603050405020304" pitchFamily="18" charset="0"/>
            </a:endParaRPr>
          </a:p>
          <a:p>
            <a:pPr>
              <a:lnSpc>
                <a:spcPct val="115000"/>
              </a:lnSpc>
              <a:spcAft>
                <a:spcPts val="1000"/>
              </a:spcAft>
            </a:pPr>
            <a:r>
              <a:rPr lang="en-GB" sz="1100" dirty="0">
                <a:effectLst/>
                <a:ea typeface="Calibri" panose="020F0502020204030204" pitchFamily="34" charset="0"/>
                <a:cs typeface="Times New Roman" panose="02020603050405020304" pitchFamily="18" charset="0"/>
              </a:rPr>
              <a:t> </a:t>
            </a:r>
          </a:p>
        </p:txBody>
      </p:sp>
      <p:sp>
        <p:nvSpPr>
          <p:cNvPr id="11" name="Rectangle 10"/>
          <p:cNvSpPr/>
          <p:nvPr/>
        </p:nvSpPr>
        <p:spPr>
          <a:xfrm>
            <a:off x="193038" y="3949711"/>
            <a:ext cx="5027353" cy="2775285"/>
          </a:xfrm>
          <a:prstGeom prst="rect">
            <a:avLst/>
          </a:prstGeom>
          <a:noFill/>
          <a:ln w="57150"/>
        </p:spPr>
        <p:style>
          <a:lnRef idx="2">
            <a:schemeClr val="accent5">
              <a:shade val="50000"/>
            </a:schemeClr>
          </a:lnRef>
          <a:fillRef idx="1">
            <a:schemeClr val="accent5"/>
          </a:fillRef>
          <a:effectRef idx="0">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2" name="Picture 1"/>
          <p:cNvPicPr>
            <a:picLocks noChangeAspect="1"/>
          </p:cNvPicPr>
          <p:nvPr/>
        </p:nvPicPr>
        <p:blipFill>
          <a:blip r:embed="rId4"/>
          <a:stretch>
            <a:fillRect/>
          </a:stretch>
        </p:blipFill>
        <p:spPr>
          <a:xfrm>
            <a:off x="5357153" y="1130033"/>
            <a:ext cx="6645216" cy="2956462"/>
          </a:xfrm>
          <a:prstGeom prst="rect">
            <a:avLst/>
          </a:prstGeom>
        </p:spPr>
      </p:pic>
      <p:pic>
        <p:nvPicPr>
          <p:cNvPr id="6" name="Picture 5"/>
          <p:cNvPicPr>
            <a:picLocks noChangeAspect="1"/>
          </p:cNvPicPr>
          <p:nvPr/>
        </p:nvPicPr>
        <p:blipFill>
          <a:blip r:embed="rId5"/>
          <a:stretch>
            <a:fillRect/>
          </a:stretch>
        </p:blipFill>
        <p:spPr>
          <a:xfrm>
            <a:off x="5546784" y="4086495"/>
            <a:ext cx="6645216" cy="2515387"/>
          </a:xfrm>
          <a:prstGeom prst="rect">
            <a:avLst/>
          </a:prstGeom>
        </p:spPr>
      </p:pic>
    </p:spTree>
    <p:extLst>
      <p:ext uri="{BB962C8B-B14F-4D97-AF65-F5344CB8AC3E}">
        <p14:creationId xmlns:p14="http://schemas.microsoft.com/office/powerpoint/2010/main" val="1289173927"/>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228</Words>
  <Application>Microsoft Office PowerPoint</Application>
  <PresentationFormat>Widescreen</PresentationFormat>
  <Paragraphs>21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Symbol</vt:lpstr>
      <vt:lpstr>Times New Roman</vt:lpstr>
      <vt:lpstr>1_Office Theme</vt:lpstr>
      <vt:lpstr>PowerPoint Presentation</vt:lpstr>
    </vt:vector>
  </TitlesOfParts>
  <Company>Reigate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 Emerson (SLT-Reigate School)</dc:creator>
  <cp:lastModifiedBy>N. Walsh (SLT-Reigate School)</cp:lastModifiedBy>
  <cp:revision>8</cp:revision>
  <dcterms:created xsi:type="dcterms:W3CDTF">2019-01-04T13:18:19Z</dcterms:created>
  <dcterms:modified xsi:type="dcterms:W3CDTF">2019-07-16T10:39:01Z</dcterms:modified>
</cp:coreProperties>
</file>