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93874" y="912514"/>
            <a:ext cx="4234395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P.E.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BSD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792" y="153040"/>
            <a:ext cx="7579358" cy="65556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KS4</a:t>
            </a:r>
            <a:r>
              <a:rPr kumimoji="0" lang="en-GB" sz="12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GCSE PE</a:t>
            </a:r>
            <a:endParaRPr kumimoji="0" lang="en-GB" sz="12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defTabSz="457200">
              <a:defRPr/>
            </a:pPr>
            <a:r>
              <a:rPr lang="en-GB" sz="1200" b="1" i="1" dirty="0">
                <a:solidFill>
                  <a:prstClr val="black"/>
                </a:solidFill>
              </a:rPr>
              <a:t>Children will complete a chosen section of </a:t>
            </a:r>
            <a:r>
              <a:rPr lang="en-GB" sz="1200" b="1" i="1" dirty="0" smtClean="0">
                <a:solidFill>
                  <a:prstClr val="black"/>
                </a:solidFill>
              </a:rPr>
              <a:t>the PE Exam Workbook once </a:t>
            </a:r>
            <a:r>
              <a:rPr lang="en-GB" sz="1200" b="1" i="1" dirty="0">
                <a:solidFill>
                  <a:prstClr val="black"/>
                </a:solidFill>
              </a:rPr>
              <a:t>per </a:t>
            </a:r>
            <a:r>
              <a:rPr lang="en-GB" sz="1200" b="1" i="1" dirty="0" smtClean="0">
                <a:solidFill>
                  <a:prstClr val="black"/>
                </a:solidFill>
              </a:rPr>
              <a:t>fortnight which will relate to the topic children are on. </a:t>
            </a:r>
            <a:endParaRPr lang="en-GB" sz="1200" b="1" i="1" dirty="0">
              <a:solidFill>
                <a:srgbClr val="FF0000"/>
              </a:solidFill>
            </a:endParaRPr>
          </a:p>
          <a:p>
            <a:pPr lvl="0" defTabSz="457200">
              <a:defRPr/>
            </a:pPr>
            <a:r>
              <a:rPr lang="en-GB" sz="1200" dirty="0">
                <a:solidFill>
                  <a:prstClr val="black"/>
                </a:solidFill>
              </a:rPr>
              <a:t>1. Spend </a:t>
            </a:r>
            <a:r>
              <a:rPr lang="en-GB" sz="1200" dirty="0" smtClean="0">
                <a:solidFill>
                  <a:prstClr val="black"/>
                </a:solidFill>
              </a:rPr>
              <a:t>15-20 </a:t>
            </a:r>
            <a:r>
              <a:rPr lang="en-GB" sz="1200" dirty="0">
                <a:solidFill>
                  <a:prstClr val="black"/>
                </a:solidFill>
              </a:rPr>
              <a:t>minutes learning the information </a:t>
            </a:r>
            <a:r>
              <a:rPr lang="en-GB" sz="1200" dirty="0" smtClean="0">
                <a:solidFill>
                  <a:prstClr val="black"/>
                </a:solidFill>
              </a:rPr>
              <a:t>related to the workbook topic.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200" i="1" dirty="0">
                <a:solidFill>
                  <a:prstClr val="black"/>
                </a:solidFill>
              </a:rPr>
              <a:t>Reading over it several times</a:t>
            </a: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200" i="1" dirty="0">
                <a:solidFill>
                  <a:prstClr val="black"/>
                </a:solidFill>
              </a:rPr>
              <a:t>Have someone test </a:t>
            </a:r>
            <a:r>
              <a:rPr lang="en-GB" sz="1200" i="1" dirty="0" smtClean="0">
                <a:solidFill>
                  <a:prstClr val="black"/>
                </a:solidFill>
              </a:rPr>
              <a:t>them </a:t>
            </a:r>
            <a:r>
              <a:rPr lang="en-GB" sz="1200" i="1" dirty="0">
                <a:solidFill>
                  <a:prstClr val="black"/>
                </a:solidFill>
              </a:rPr>
              <a:t>on the </a:t>
            </a:r>
            <a:r>
              <a:rPr lang="en-GB" sz="1200" i="1" dirty="0" smtClean="0">
                <a:solidFill>
                  <a:prstClr val="black"/>
                </a:solidFill>
              </a:rPr>
              <a:t>information prior to sitting the exam workbook questions</a:t>
            </a:r>
            <a:endParaRPr lang="en-GB" sz="1200" i="1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200" dirty="0">
                <a:solidFill>
                  <a:prstClr val="black"/>
                </a:solidFill>
              </a:rPr>
              <a:t>2. </a:t>
            </a:r>
            <a:r>
              <a:rPr lang="en-GB" sz="1200" dirty="0" smtClean="0">
                <a:solidFill>
                  <a:prstClr val="black"/>
                </a:solidFill>
              </a:rPr>
              <a:t>Spend 30 minutes completing the exam questions on the set topic in the workbook.</a:t>
            </a:r>
          </a:p>
          <a:p>
            <a:pPr lvl="0" defTabSz="457200"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3</a:t>
            </a:r>
            <a:r>
              <a:rPr lang="en-GB" sz="1200" dirty="0">
                <a:solidFill>
                  <a:prstClr val="black"/>
                </a:solidFill>
              </a:rPr>
              <a:t>. </a:t>
            </a:r>
            <a:r>
              <a:rPr lang="en-GB" sz="1200" dirty="0" smtClean="0">
                <a:solidFill>
                  <a:prstClr val="black"/>
                </a:solidFill>
              </a:rPr>
              <a:t>Answers to be handed in for self or peer marking and discussion in set lesson.</a:t>
            </a:r>
          </a:p>
          <a:p>
            <a:pPr lvl="0" defTabSz="457200">
              <a:defRPr/>
            </a:pPr>
            <a:endParaRPr lang="en-GB" sz="1200" dirty="0" smtClean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200" b="1" dirty="0">
                <a:solidFill>
                  <a:prstClr val="black"/>
                </a:solidFill>
              </a:rPr>
              <a:t>Year 9 Topics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Sept – Oct: Structure and function of the </a:t>
            </a:r>
            <a:r>
              <a:rPr lang="en-GB" sz="1200" dirty="0" smtClean="0">
                <a:solidFill>
                  <a:prstClr val="black"/>
                </a:solidFill>
              </a:rPr>
              <a:t>skeleton.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Oct – December: The structure and function of the muscular </a:t>
            </a:r>
            <a:r>
              <a:rPr lang="en-GB" sz="1200" dirty="0" smtClean="0">
                <a:solidFill>
                  <a:prstClr val="black"/>
                </a:solidFill>
              </a:rPr>
              <a:t>system.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Jan – Feb: The structure and function of the cardiovascular </a:t>
            </a:r>
            <a:r>
              <a:rPr lang="en-GB" sz="1200" dirty="0" smtClean="0">
                <a:solidFill>
                  <a:prstClr val="black"/>
                </a:solidFill>
              </a:rPr>
              <a:t>system.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Feb – April: The structure and functions of the respiratory </a:t>
            </a:r>
            <a:r>
              <a:rPr lang="en-GB" sz="1200" dirty="0" smtClean="0">
                <a:solidFill>
                  <a:prstClr val="black"/>
                </a:solidFill>
              </a:rPr>
              <a:t>system.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April – May: The short and long-term effects of </a:t>
            </a:r>
            <a:r>
              <a:rPr lang="en-GB" sz="1200" dirty="0" smtClean="0">
                <a:solidFill>
                  <a:prstClr val="black"/>
                </a:solidFill>
              </a:rPr>
              <a:t>exercise.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May – July: Lever systems (Planes and axes of movement</a:t>
            </a:r>
            <a:r>
              <a:rPr lang="en-GB" sz="1200" dirty="0" smtClean="0">
                <a:solidFill>
                  <a:prstClr val="black"/>
                </a:solidFill>
              </a:rPr>
              <a:t>).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endParaRPr lang="en-GB" sz="1200" dirty="0" smtClean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Year</a:t>
            </a:r>
            <a:r>
              <a:rPr kumimoji="0" lang="en-GB" sz="1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10 Topics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baseline="0" dirty="0" smtClean="0">
                <a:solidFill>
                  <a:prstClr val="black"/>
                </a:solidFill>
                <a:latin typeface="Calibri" panose="020F0502020204030204"/>
              </a:rPr>
              <a:t>Sept</a:t>
            </a:r>
            <a:r>
              <a:rPr lang="en-GB" sz="1200" dirty="0" smtClean="0">
                <a:solidFill>
                  <a:prstClr val="black"/>
                </a:solidFill>
                <a:latin typeface="Calibri" panose="020F0502020204030204"/>
              </a:rPr>
              <a:t> – Oct: The relationship between health and fitness. Components of fitness and their benefits for sport.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Oct – December: Principles of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training. The long term effects of exercise.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baseline="0" dirty="0" smtClean="0">
                <a:solidFill>
                  <a:prstClr val="black"/>
                </a:solidFill>
                <a:latin typeface="Calibri" panose="020F0502020204030204"/>
              </a:rPr>
              <a:t>Jan – Feb: How to optimise training and prevent injury. Performance Enhancing Drugs (PED’s). Effective use of warm-up and cool down.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Feb – April: Use of data.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baseline="0" dirty="0" smtClean="0">
                <a:solidFill>
                  <a:prstClr val="black"/>
                </a:solidFill>
                <a:latin typeface="Calibri" panose="020F0502020204030204"/>
              </a:rPr>
              <a:t>April</a:t>
            </a:r>
            <a:r>
              <a:rPr lang="en-GB" sz="1200" dirty="0" smtClean="0">
                <a:solidFill>
                  <a:prstClr val="black"/>
                </a:solidFill>
                <a:latin typeface="Calibri" panose="020F0502020204030204"/>
              </a:rPr>
              <a:t> – May: Physical, emotional and social health, fitness and well-being. The consequences of a sedentary life.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May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– July: Energy use, diet, nutrition and hydration.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endParaRPr lang="en-GB" sz="1200" baseline="0" dirty="0">
              <a:solidFill>
                <a:prstClr val="black"/>
              </a:solidFill>
              <a:latin typeface="Calibri" panose="020F0502020204030204"/>
            </a:endParaRPr>
          </a:p>
          <a:p>
            <a:pPr lvl="0" defTabSz="457200">
              <a:defRPr/>
            </a:pPr>
            <a:r>
              <a:rPr lang="en-GB" sz="1200" b="1" dirty="0">
                <a:solidFill>
                  <a:prstClr val="black"/>
                </a:solidFill>
              </a:rPr>
              <a:t>Year 11 Topics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Sept – Oct: Classification of skills. The use of goal setting SMART targets to improve performance. Guidance and feedback on performance. Mental preparation for performance.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Oct – December: Engagement patterns of different social groups in physical activity and sport. Commercialisation pf physical activity and sport. Ethical and socio-cultural issues in physical activity and sport.</a:t>
            </a: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Jan – Feb: Personal Exercise Plan (PEP</a:t>
            </a:r>
            <a:r>
              <a:rPr lang="en-GB" sz="1200" dirty="0" smtClean="0">
                <a:solidFill>
                  <a:prstClr val="black"/>
                </a:solidFill>
              </a:rPr>
              <a:t>).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Feb – April: Exam question </a:t>
            </a:r>
            <a:r>
              <a:rPr lang="en-GB" sz="1200" dirty="0" smtClean="0">
                <a:solidFill>
                  <a:prstClr val="black"/>
                </a:solidFill>
              </a:rPr>
              <a:t>practice.</a:t>
            </a:r>
            <a:endParaRPr lang="en-GB" sz="1200" dirty="0">
              <a:solidFill>
                <a:prstClr val="black"/>
              </a:solidFill>
            </a:endParaRPr>
          </a:p>
          <a:p>
            <a:pPr marL="285750" lvl="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solidFill>
                  <a:prstClr val="black"/>
                </a:solidFill>
              </a:rPr>
              <a:t>April – June: Exam question </a:t>
            </a:r>
            <a:r>
              <a:rPr lang="en-GB" sz="1200" dirty="0" smtClean="0">
                <a:solidFill>
                  <a:prstClr val="black"/>
                </a:solidFill>
              </a:rPr>
              <a:t>practice.</a:t>
            </a:r>
            <a:endParaRPr lang="en-GB" sz="12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30588" y="1908945"/>
            <a:ext cx="4297681" cy="16004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Homework </a:t>
            </a:r>
            <a:r>
              <a:rPr lang="en-GB" sz="1400" b="1" dirty="0" smtClean="0">
                <a:solidFill>
                  <a:prstClr val="black"/>
                </a:solidFill>
                <a:latin typeface="Calibri" panose="020F0502020204030204"/>
              </a:rPr>
              <a:t>in PE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is an integral</a:t>
            </a:r>
            <a:r>
              <a:rPr kumimoji="0" lang="en-GB" sz="1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part of the children’s learning experiences. The purpose of homework is </a:t>
            </a:r>
            <a:r>
              <a:rPr lang="en-GB" sz="1400" b="1" dirty="0">
                <a:solidFill>
                  <a:prstClr val="black"/>
                </a:solidFill>
              </a:rPr>
              <a:t>to c</a:t>
            </a:r>
            <a:r>
              <a:rPr lang="en-GB" sz="1400" b="1" dirty="0" smtClean="0">
                <a:solidFill>
                  <a:prstClr val="black"/>
                </a:solidFill>
              </a:rPr>
              <a:t>onsolidate </a:t>
            </a:r>
            <a:r>
              <a:rPr lang="en-GB" sz="1400" b="1" dirty="0">
                <a:solidFill>
                  <a:prstClr val="black"/>
                </a:solidFill>
              </a:rPr>
              <a:t>and reinforce skills and </a:t>
            </a:r>
            <a:r>
              <a:rPr lang="en-GB" sz="1400" b="1" dirty="0" smtClean="0">
                <a:solidFill>
                  <a:prstClr val="black"/>
                </a:solidFill>
              </a:rPr>
              <a:t>content </a:t>
            </a:r>
            <a:r>
              <a:rPr lang="en-GB" sz="14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4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4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4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4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874" y="37981"/>
            <a:ext cx="1233290" cy="801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1888" y="53552"/>
            <a:ext cx="2196151" cy="6483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386" y="557251"/>
            <a:ext cx="2125758" cy="4029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47212" y="3582484"/>
            <a:ext cx="4281057" cy="32316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KS4 Sports</a:t>
            </a:r>
            <a:r>
              <a:rPr kumimoji="0" lang="en-GB" sz="12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Studies</a:t>
            </a:r>
            <a:endParaRPr kumimoji="0" lang="en-GB" sz="12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Children will complete a chosen section of </a:t>
            </a:r>
            <a:r>
              <a:rPr lang="en-GB" sz="1200" b="1" i="1" dirty="0" smtClean="0">
                <a:solidFill>
                  <a:prstClr val="black"/>
                </a:solidFill>
                <a:latin typeface="Calibri" panose="020F0502020204030204"/>
              </a:rPr>
              <a:t>the </a:t>
            </a:r>
            <a:r>
              <a:rPr lang="en-GB" sz="1200" b="1" i="1" u="sng" dirty="0" smtClean="0">
                <a:solidFill>
                  <a:prstClr val="black"/>
                </a:solidFill>
                <a:latin typeface="Calibri" panose="020F0502020204030204"/>
              </a:rPr>
              <a:t>Contemporary Issues in Sport </a:t>
            </a:r>
            <a:r>
              <a:rPr kumimoji="0" lang="en-GB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knowledge organiser</a:t>
            </a:r>
            <a:r>
              <a:rPr kumimoji="0" lang="en-GB" sz="12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once per fortnight. </a:t>
            </a:r>
            <a:endParaRPr kumimoji="0" lang="en-GB" sz="1200" b="1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Please </a:t>
            </a:r>
            <a:r>
              <a:rPr kumimoji="0" lang="en-GB" sz="12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note: in Year 11, homework will not be set in the first and last term</a:t>
            </a:r>
            <a:r>
              <a:rPr kumimoji="0" lang="en-GB" sz="12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 There will be no Sports Studies homework set in Year 9 due to the practical nature of the course in its first year of study.</a:t>
            </a:r>
            <a:endParaRPr kumimoji="0" lang="en-GB" sz="1200" b="1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1. Spend 10 -15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minutes learning the information in the knowledge organiser for homework.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200" i="1" dirty="0" smtClean="0">
                <a:solidFill>
                  <a:prstClr val="black"/>
                </a:solidFill>
                <a:latin typeface="Calibri" panose="020F0502020204030204"/>
              </a:rPr>
              <a:t>Reading over it several times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2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Have someone</a:t>
            </a:r>
            <a:r>
              <a:rPr lang="en-GB" sz="1200" i="1" dirty="0" smtClean="0">
                <a:solidFill>
                  <a:prstClr val="black"/>
                </a:solidFill>
                <a:latin typeface="Calibri" panose="020F0502020204030204"/>
              </a:rPr>
              <a:t> test them on the information</a:t>
            </a:r>
            <a:endParaRPr kumimoji="0" lang="en-GB" sz="1200" b="0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2. Cover 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 knowledge organiser and write out everything they remember in </a:t>
            </a:r>
            <a:r>
              <a:rPr kumimoji="0" lang="en-GB" sz="12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</a:rPr>
              <a:t>blue or </a:t>
            </a:r>
            <a:r>
              <a:rPr kumimoji="0" lang="en-GB" sz="1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black</a:t>
            </a:r>
            <a:r>
              <a:rPr kumimoji="0" lang="en-GB" sz="12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</a:rPr>
              <a:t> pen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200" baseline="0" dirty="0" smtClean="0">
                <a:solidFill>
                  <a:prstClr val="black"/>
                </a:solidFill>
                <a:latin typeface="Calibri" panose="020F0502020204030204"/>
              </a:rPr>
              <a:t>3. </a:t>
            </a: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lang="en-GB" sz="1200" dirty="0" smtClean="0">
                <a:solidFill>
                  <a:prstClr val="black"/>
                </a:solidFill>
                <a:latin typeface="Calibri" panose="020F0502020204030204"/>
              </a:rPr>
              <a:t>se the knowledge organiser to tick </a:t>
            </a:r>
            <a:r>
              <a:rPr lang="en-GB" sz="1200" b="1" u="sng" dirty="0" smtClean="0">
                <a:solidFill>
                  <a:srgbClr val="00B050"/>
                </a:solidFill>
                <a:latin typeface="Calibri" panose="020F0502020204030204"/>
              </a:rPr>
              <a:t>in green pen </a:t>
            </a:r>
            <a:r>
              <a:rPr lang="en-GB" sz="1200" dirty="0" smtClean="0">
                <a:solidFill>
                  <a:prstClr val="black"/>
                </a:solidFill>
                <a:latin typeface="Calibri" panose="020F0502020204030204"/>
              </a:rPr>
              <a:t>everything that they 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200" dirty="0" smtClean="0">
                <a:solidFill>
                  <a:prstClr val="black"/>
                </a:solidFill>
                <a:latin typeface="Calibri" panose="020F0502020204030204"/>
              </a:rPr>
              <a:t>4. Add any information that they did not know/remember </a:t>
            </a:r>
            <a:r>
              <a:rPr lang="en-GB" sz="1200" b="1" u="sng" dirty="0" smtClean="0">
                <a:solidFill>
                  <a:srgbClr val="00B050"/>
                </a:solidFill>
                <a:latin typeface="Calibri" panose="020F0502020204030204"/>
              </a:rPr>
              <a:t>in green pen</a:t>
            </a:r>
            <a:r>
              <a:rPr lang="en-GB" sz="12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72066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580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15</cp:revision>
  <dcterms:created xsi:type="dcterms:W3CDTF">2019-01-04T13:18:19Z</dcterms:created>
  <dcterms:modified xsi:type="dcterms:W3CDTF">2019-09-26T12:41:24Z</dcterms:modified>
</cp:coreProperties>
</file>