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258" r:id="rId4"/>
    <p:sldId id="259" r:id="rId5"/>
    <p:sldId id="269"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24/05/2021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13730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24/05/2021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4219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24/05/2021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514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24/05/2021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40390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24/05/2021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3876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24/05/2021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3827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24/05/2021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4743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24/05/2021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6251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24/05/2021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475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24/05/2021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4"/>
          <p:cNvSpPr/>
          <p:nvPr userDrawn="1"/>
        </p:nvSpPr>
        <p:spPr>
          <a:xfrm>
            <a:off x="0" y="10282"/>
            <a:ext cx="12192000" cy="68477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0620897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24/05/2021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9265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24/05/2021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6158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24/05/2021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11430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24/05/2021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43624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24/05/2021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5507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24/05/2021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6652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24/05/2021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7920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24/05/2021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6705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24/05/2021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3054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24/05/2021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4"/>
          <p:cNvSpPr/>
          <p:nvPr userDrawn="1"/>
        </p:nvSpPr>
        <p:spPr>
          <a:xfrm>
            <a:off x="0" y="10282"/>
            <a:ext cx="12192000" cy="68477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2299009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24/05/2021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1920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24/05/2021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7615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24/05/2021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41311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02D43707-F7A8-4754-8B69-FFE5FB4DBE92}" type="datetimeFigureOut">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24/05/2021</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4B5CBC3D-666F-4C0C-9FED-B3D78A3291E1}" type="slidenum">
              <a:rPr kumimoji="0" lang="en-GB"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43450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info@reigate-school.surrey.sch.uk" TargetMode="Externa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vimeo.com/432462861" TargetMode="Externa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18" t="10174" r="30724" b="19823"/>
          <a:stretch/>
        </p:blipFill>
        <p:spPr bwMode="auto">
          <a:xfrm>
            <a:off x="695559" y="1379912"/>
            <a:ext cx="10859131" cy="5160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84" t="5897" r="4749"/>
          <a:stretch/>
        </p:blipFill>
        <p:spPr>
          <a:xfrm>
            <a:off x="326407" y="165513"/>
            <a:ext cx="4313073" cy="819554"/>
          </a:xfrm>
          <a:prstGeom prst="rect">
            <a:avLst/>
          </a:prstGeom>
        </p:spPr>
      </p:pic>
      <p:sp>
        <p:nvSpPr>
          <p:cNvPr id="2" name="Rectangle 1"/>
          <p:cNvSpPr/>
          <p:nvPr/>
        </p:nvSpPr>
        <p:spPr>
          <a:xfrm>
            <a:off x="5722635" y="165513"/>
            <a:ext cx="511922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9525" cmpd="sng">
                  <a:solidFill>
                    <a:srgbClr val="4F81BD"/>
                  </a:solidFill>
                  <a:prstDash val="solid"/>
                </a:ln>
                <a:solidFill>
                  <a:srgbClr val="70AD47">
                    <a:tint val="1000"/>
                  </a:srgbClr>
                </a:solidFill>
                <a:effectLst>
                  <a:glow rad="38100">
                    <a:srgbClr val="4F81BD">
                      <a:alpha val="40000"/>
                    </a:srgbClr>
                  </a:glow>
                </a:effectLst>
                <a:uLnTx/>
                <a:uFillTx/>
                <a:latin typeface="Calibri"/>
                <a:ea typeface="+mn-ea"/>
                <a:cs typeface="+mn-cs"/>
              </a:rPr>
              <a:t>Virtual </a:t>
            </a:r>
            <a:r>
              <a:rPr kumimoji="0" lang="en-US" sz="4800" b="1" i="0" u="none" strike="noStrike" kern="1200" cap="none" spc="50" normalizeH="0" baseline="0" noProof="0" dirty="0" smtClean="0">
                <a:ln w="9525" cmpd="sng">
                  <a:solidFill>
                    <a:srgbClr val="4F81BD"/>
                  </a:solidFill>
                  <a:prstDash val="solid"/>
                </a:ln>
                <a:solidFill>
                  <a:srgbClr val="70AD47">
                    <a:tint val="1000"/>
                  </a:srgbClr>
                </a:solidFill>
                <a:effectLst>
                  <a:glow rad="38100">
                    <a:srgbClr val="4F81BD">
                      <a:alpha val="40000"/>
                    </a:srgbClr>
                  </a:glow>
                </a:effectLst>
                <a:uLnTx/>
                <a:uFillTx/>
                <a:latin typeface="Calibri"/>
                <a:ea typeface="+mn-ea"/>
                <a:cs typeface="+mn-cs"/>
              </a:rPr>
              <a:t>Prospectus</a:t>
            </a:r>
            <a:endParaRPr kumimoji="0" lang="en-US" sz="4800" b="1" i="0" u="none" strike="noStrike" kern="1200" cap="none" spc="50" normalizeH="0" baseline="0" noProof="0" dirty="0">
              <a:ln w="9525" cmpd="sng">
                <a:solidFill>
                  <a:srgbClr val="4F81BD"/>
                </a:solidFill>
                <a:prstDash val="solid"/>
              </a:ln>
              <a:solidFill>
                <a:srgbClr val="70AD47">
                  <a:tint val="1000"/>
                </a:srgbClr>
              </a:solidFill>
              <a:effectLst>
                <a:glow rad="38100">
                  <a:srgbClr val="4F81BD">
                    <a:alpha val="40000"/>
                  </a:srgbClr>
                </a:glow>
              </a:effectLst>
              <a:uLnTx/>
              <a:uFillTx/>
              <a:latin typeface="Calibri"/>
              <a:ea typeface="+mn-ea"/>
              <a:cs typeface="+mn-cs"/>
            </a:endParaRPr>
          </a:p>
        </p:txBody>
      </p:sp>
    </p:spTree>
    <p:extLst>
      <p:ext uri="{BB962C8B-B14F-4D97-AF65-F5344CB8AC3E}">
        <p14:creationId xmlns:p14="http://schemas.microsoft.com/office/powerpoint/2010/main" val="1252600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History</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t">
            <a:normAutofit/>
          </a:bodyPr>
          <a:lstStyle/>
          <a:p>
            <a:pPr marL="0" indent="0" algn="just">
              <a:buNone/>
            </a:pPr>
            <a:r>
              <a:rPr lang="en-GB" sz="1600" dirty="0">
                <a:latin typeface="Arial" panose="020B0604020202020204" pitchFamily="34" charset="0"/>
                <a:cs typeface="Arial" panose="020B0604020202020204" pitchFamily="34" charset="0"/>
              </a:rPr>
              <a:t>Hello and welcome to the study of History at Reigate School</a:t>
            </a:r>
            <a:r>
              <a:rPr lang="en-GB" sz="1600" dirty="0" smtClean="0">
                <a:latin typeface="Arial" panose="020B0604020202020204" pitchFamily="34" charset="0"/>
                <a:cs typeface="Arial" panose="020B0604020202020204" pitchFamily="34" charset="0"/>
              </a:rPr>
              <a:t>!  </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You </a:t>
            </a:r>
            <a:r>
              <a:rPr lang="en-GB" sz="1600" dirty="0">
                <a:latin typeface="Arial" panose="020B0604020202020204" pitchFamily="34" charset="0"/>
                <a:cs typeface="Arial" panose="020B0604020202020204" pitchFamily="34" charset="0"/>
              </a:rPr>
              <a:t>will be completing a fascinating tour of History in the Medieval period. You will find out why 1066 was such an important year - why medieval monarchs had so many difficulties, how the church made everyone good, why the Black Death was so terrifying and why a King was found in a car park. You will also begin to look at the colourful Tudor period and understand why a divorce fundamentally changed our country.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Studying </a:t>
            </a:r>
            <a:r>
              <a:rPr lang="en-GB" sz="1600" dirty="0">
                <a:latin typeface="Arial" panose="020B0604020202020204" pitchFamily="34" charset="0"/>
                <a:cs typeface="Arial" panose="020B0604020202020204" pitchFamily="34" charset="0"/>
              </a:rPr>
              <a:t>the past is key to understanding the present so we are looking forward to exploring our History with you. </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a:latin typeface="Arial" panose="020B0604020202020204" pitchFamily="34" charset="0"/>
                <a:cs typeface="Arial" panose="020B0604020202020204" pitchFamily="34" charset="0"/>
              </a:rPr>
              <a:t>Mrs Thomas - Head of Department</a:t>
            </a:r>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3" name="Content Placeholder 2"/>
          <p:cNvPicPr>
            <a:picLocks noGrp="1" noChangeAspect="1"/>
          </p:cNvPicPr>
          <p:nvPr>
            <p:ph sz="half" idx="2"/>
          </p:nvPr>
        </p:nvPicPr>
        <p:blipFill>
          <a:blip r:embed="rId3"/>
          <a:stretch>
            <a:fillRect/>
          </a:stretch>
        </p:blipFill>
        <p:spPr>
          <a:xfrm>
            <a:off x="6197600" y="2084370"/>
            <a:ext cx="5384800" cy="3557622"/>
          </a:xfrm>
          <a:prstGeom prst="rect">
            <a:avLst/>
          </a:prstGeom>
        </p:spPr>
      </p:pic>
    </p:spTree>
    <p:extLst>
      <p:ext uri="{BB962C8B-B14F-4D97-AF65-F5344CB8AC3E}">
        <p14:creationId xmlns:p14="http://schemas.microsoft.com/office/powerpoint/2010/main" val="32649898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MFL</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t">
            <a:normAutofit fontScale="70000" lnSpcReduction="20000"/>
          </a:bodyPr>
          <a:lstStyle/>
          <a:p>
            <a:pPr marL="0" indent="0" algn="just">
              <a:buNone/>
            </a:pPr>
            <a:endParaRPr lang="en-GB" dirty="0" smtClean="0">
              <a:latin typeface="Arial" panose="020B0604020202020204" pitchFamily="34" charset="0"/>
              <a:cs typeface="Arial" panose="020B0604020202020204" pitchFamily="34" charset="0"/>
            </a:endParaRPr>
          </a:p>
          <a:p>
            <a:pPr marL="0" indent="0" algn="just">
              <a:buNone/>
            </a:pPr>
            <a:r>
              <a:rPr lang="en-GB" dirty="0" err="1" smtClean="0">
                <a:latin typeface="Arial" panose="020B0604020202020204" pitchFamily="34" charset="0"/>
                <a:cs typeface="Arial" panose="020B0604020202020204" pitchFamily="34" charset="0"/>
              </a:rPr>
              <a:t>Hola</a:t>
            </a:r>
            <a:r>
              <a:rPr lang="en-GB" dirty="0" smtClean="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y bonjour!   </a:t>
            </a:r>
            <a:endParaRPr lang="en-GB" dirty="0" smtClean="0">
              <a:latin typeface="Arial" panose="020B0604020202020204" pitchFamily="34" charset="0"/>
              <a:cs typeface="Arial" panose="020B0604020202020204" pitchFamily="34" charset="0"/>
            </a:endParaRPr>
          </a:p>
          <a:p>
            <a:pPr marL="0" indent="0" algn="just">
              <a:buNone/>
            </a:pPr>
            <a:endParaRPr lang="en-GB" dirty="0">
              <a:latin typeface="Arial" panose="020B0604020202020204" pitchFamily="34" charset="0"/>
              <a:cs typeface="Arial" panose="020B0604020202020204" pitchFamily="34" charset="0"/>
            </a:endParaRPr>
          </a:p>
          <a:p>
            <a:pPr marL="0" indent="0" algn="just">
              <a:buNone/>
            </a:pPr>
            <a:r>
              <a:rPr lang="en-GB" dirty="0" smtClean="0">
                <a:latin typeface="Arial" panose="020B0604020202020204" pitchFamily="34" charset="0"/>
                <a:cs typeface="Arial" panose="020B0604020202020204" pitchFamily="34" charset="0"/>
              </a:rPr>
              <a:t>The </a:t>
            </a:r>
            <a:r>
              <a:rPr lang="en-GB" dirty="0">
                <a:latin typeface="Arial" panose="020B0604020202020204" pitchFamily="34" charset="0"/>
                <a:cs typeface="Arial" panose="020B0604020202020204" pitchFamily="34" charset="0"/>
              </a:rPr>
              <a:t>Modern Foreign Languages (MFL) Department is a really friendly, vibrant and fun place where you will learn both French and </a:t>
            </a:r>
            <a:r>
              <a:rPr lang="en-GB" dirty="0" smtClean="0">
                <a:latin typeface="Arial" panose="020B0604020202020204" pitchFamily="34" charset="0"/>
                <a:cs typeface="Arial" panose="020B0604020202020204" pitchFamily="34" charset="0"/>
              </a:rPr>
              <a:t>Spanish. </a:t>
            </a:r>
          </a:p>
          <a:p>
            <a:pPr marL="0" indent="0" algn="just">
              <a:buNone/>
            </a:pPr>
            <a:endParaRPr lang="en-GB" dirty="0">
              <a:latin typeface="Arial" panose="020B0604020202020204" pitchFamily="34" charset="0"/>
              <a:cs typeface="Arial" panose="020B0604020202020204" pitchFamily="34" charset="0"/>
            </a:endParaRPr>
          </a:p>
          <a:p>
            <a:pPr marL="0" indent="0" algn="just">
              <a:buNone/>
            </a:pPr>
            <a:r>
              <a:rPr lang="en-GB" dirty="0" smtClean="0">
                <a:latin typeface="Arial" panose="020B0604020202020204" pitchFamily="34" charset="0"/>
                <a:cs typeface="Arial" panose="020B0604020202020204" pitchFamily="34" charset="0"/>
              </a:rPr>
              <a:t>The </a:t>
            </a:r>
            <a:r>
              <a:rPr lang="en-GB" dirty="0">
                <a:latin typeface="Arial" panose="020B0604020202020204" pitchFamily="34" charset="0"/>
                <a:cs typeface="Arial" panose="020B0604020202020204" pitchFamily="34" charset="0"/>
              </a:rPr>
              <a:t>MFL team will work hard to make your lessons enjoyable and memorable and we aim to boost your enthusiasm for reading, writing, listening and speaking in a foreign </a:t>
            </a:r>
            <a:r>
              <a:rPr lang="en-GB" dirty="0" smtClean="0">
                <a:latin typeface="Arial" panose="020B0604020202020204" pitchFamily="34" charset="0"/>
                <a:cs typeface="Arial" panose="020B0604020202020204" pitchFamily="34" charset="0"/>
              </a:rPr>
              <a:t>language. </a:t>
            </a:r>
          </a:p>
          <a:p>
            <a:pPr marL="0" indent="0" algn="just">
              <a:buNone/>
            </a:pPr>
            <a:endParaRPr lang="en-GB" dirty="0">
              <a:latin typeface="Arial" panose="020B0604020202020204" pitchFamily="34" charset="0"/>
              <a:cs typeface="Arial" panose="020B0604020202020204" pitchFamily="34" charset="0"/>
            </a:endParaRPr>
          </a:p>
          <a:p>
            <a:pPr marL="0" indent="0" algn="just">
              <a:buNone/>
            </a:pPr>
            <a:r>
              <a:rPr lang="en-GB" dirty="0" smtClean="0">
                <a:latin typeface="Arial" panose="020B0604020202020204" pitchFamily="34" charset="0"/>
                <a:cs typeface="Arial" panose="020B0604020202020204" pitchFamily="34" charset="0"/>
              </a:rPr>
              <a:t>Outside </a:t>
            </a:r>
            <a:r>
              <a:rPr lang="en-GB" dirty="0">
                <a:latin typeface="Arial" panose="020B0604020202020204" pitchFamily="34" charset="0"/>
                <a:cs typeface="Arial" panose="020B0604020202020204" pitchFamily="34" charset="0"/>
              </a:rPr>
              <a:t>of the classroom, we offer a variety of French and Spanish clubs with lots of activities such as watching films, cooking, arts and crafts related to special occasions and we have exceptionally popular and exciting trips </a:t>
            </a:r>
            <a:r>
              <a:rPr lang="en-GB" dirty="0" smtClean="0">
                <a:latin typeface="Arial" panose="020B0604020202020204" pitchFamily="34" charset="0"/>
                <a:cs typeface="Arial" panose="020B0604020202020204" pitchFamily="34" charset="0"/>
              </a:rPr>
              <a:t>abroad. </a:t>
            </a:r>
          </a:p>
          <a:p>
            <a:pPr marL="0" indent="0" algn="just">
              <a:buNone/>
            </a:pPr>
            <a:endParaRPr lang="en-GB" dirty="0">
              <a:latin typeface="Arial" panose="020B0604020202020204" pitchFamily="34" charset="0"/>
              <a:cs typeface="Arial" panose="020B0604020202020204" pitchFamily="34" charset="0"/>
            </a:endParaRPr>
          </a:p>
          <a:p>
            <a:pPr marL="0" indent="0" algn="just">
              <a:buNone/>
            </a:pPr>
            <a:r>
              <a:rPr lang="en-GB" dirty="0" smtClean="0">
                <a:latin typeface="Arial" panose="020B0604020202020204" pitchFamily="34" charset="0"/>
                <a:cs typeface="Arial" panose="020B0604020202020204" pitchFamily="34" charset="0"/>
              </a:rPr>
              <a:t>We </a:t>
            </a:r>
            <a:r>
              <a:rPr lang="en-GB" dirty="0">
                <a:latin typeface="Arial" panose="020B0604020202020204" pitchFamily="34" charset="0"/>
                <a:cs typeface="Arial" panose="020B0604020202020204" pitchFamily="34" charset="0"/>
              </a:rPr>
              <a:t>are really looking forward to welcoming you all in September. </a:t>
            </a:r>
            <a:endParaRPr lang="en-GB" dirty="0" smtClean="0">
              <a:latin typeface="Arial" panose="020B0604020202020204" pitchFamily="34" charset="0"/>
              <a:cs typeface="Arial" panose="020B0604020202020204" pitchFamily="34" charset="0"/>
            </a:endParaRPr>
          </a:p>
          <a:p>
            <a:pPr marL="0" indent="0" algn="just">
              <a:buNone/>
            </a:pPr>
            <a:endParaRPr lang="en-GB" dirty="0">
              <a:latin typeface="Arial" panose="020B0604020202020204" pitchFamily="34" charset="0"/>
              <a:cs typeface="Arial" panose="020B0604020202020204" pitchFamily="34" charset="0"/>
            </a:endParaRPr>
          </a:p>
          <a:p>
            <a:pPr marL="0" indent="0" algn="just">
              <a:buNone/>
            </a:pPr>
            <a:r>
              <a:rPr lang="en-GB" dirty="0" smtClean="0">
                <a:latin typeface="Arial" panose="020B0604020202020204" pitchFamily="34" charset="0"/>
                <a:cs typeface="Arial" panose="020B0604020202020204" pitchFamily="34" charset="0"/>
              </a:rPr>
              <a:t>Mrs </a:t>
            </a:r>
            <a:r>
              <a:rPr lang="en-GB" dirty="0">
                <a:latin typeface="Arial" panose="020B0604020202020204" pitchFamily="34" charset="0"/>
                <a:cs typeface="Arial" panose="020B0604020202020204" pitchFamily="34" charset="0"/>
              </a:rPr>
              <a:t>Forrest </a:t>
            </a:r>
            <a:r>
              <a:rPr lang="en-GB" b="1"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Head of </a:t>
            </a:r>
            <a:r>
              <a:rPr lang="en-GB" dirty="0" smtClean="0">
                <a:latin typeface="Arial" panose="020B0604020202020204" pitchFamily="34" charset="0"/>
                <a:cs typeface="Arial" panose="020B0604020202020204" pitchFamily="34" charset="0"/>
              </a:rPr>
              <a:t>Department</a:t>
            </a:r>
            <a:endParaRPr lang="en-GB" dirty="0">
              <a:latin typeface="Arial" panose="020B0604020202020204" pitchFamily="34" charset="0"/>
              <a:cs typeface="Arial" panose="020B0604020202020204" pitchFamily="34" charset="0"/>
            </a:endParaRPr>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10" name="Content Placeholder 5"/>
          <p:cNvPicPr>
            <a:picLocks noChangeAspect="1"/>
          </p:cNvPicPr>
          <p:nvPr/>
        </p:nvPicPr>
        <p:blipFill>
          <a:blip r:embed="rId3"/>
          <a:stretch>
            <a:fillRect/>
          </a:stretch>
        </p:blipFill>
        <p:spPr>
          <a:xfrm>
            <a:off x="6197600" y="2159687"/>
            <a:ext cx="5384800" cy="3589866"/>
          </a:xfrm>
          <a:prstGeom prst="rect">
            <a:avLst/>
          </a:prstGeom>
        </p:spPr>
      </p:pic>
    </p:spTree>
    <p:extLst>
      <p:ext uri="{BB962C8B-B14F-4D97-AF65-F5344CB8AC3E}">
        <p14:creationId xmlns:p14="http://schemas.microsoft.com/office/powerpoint/2010/main" val="27375785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PE</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rmAutofit fontScale="92500" lnSpcReduction="10000"/>
          </a:bodyPr>
          <a:lstStyle/>
          <a:p>
            <a:pPr marL="0" indent="0" algn="just">
              <a:buNone/>
            </a:pPr>
            <a:endParaRPr lang="en-GB" sz="1700" dirty="0" smtClean="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Welcome </a:t>
            </a:r>
            <a:r>
              <a:rPr lang="en-GB" sz="1600" dirty="0">
                <a:latin typeface="Arial" panose="020B0604020202020204" pitchFamily="34" charset="0"/>
                <a:cs typeface="Arial" panose="020B0604020202020204" pitchFamily="34" charset="0"/>
              </a:rPr>
              <a:t>to Reigate School. In PE you will get the opportunity to try a variety of sporting activities throughout the year, taught by a team of experienced and enthusiastic staff.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Some </a:t>
            </a:r>
            <a:r>
              <a:rPr lang="en-GB" sz="1600" dirty="0">
                <a:latin typeface="Arial" panose="020B0604020202020204" pitchFamily="34" charset="0"/>
                <a:cs typeface="Arial" panose="020B0604020202020204" pitchFamily="34" charset="0"/>
              </a:rPr>
              <a:t>activities will have an 'individual performance' focus such as table tennis and gymnastics, whilst others will have a 'team-based' focus such as netball </a:t>
            </a:r>
            <a:r>
              <a:rPr lang="en-GB" sz="1600" dirty="0" smtClean="0">
                <a:latin typeface="Arial" panose="020B0604020202020204" pitchFamily="34" charset="0"/>
                <a:cs typeface="Arial" panose="020B0604020202020204" pitchFamily="34" charset="0"/>
              </a:rPr>
              <a:t>and football</a:t>
            </a:r>
            <a:r>
              <a:rPr lang="en-GB" sz="1600" dirty="0">
                <a:latin typeface="Arial" panose="020B0604020202020204" pitchFamily="34" charset="0"/>
                <a:cs typeface="Arial" panose="020B0604020202020204" pitchFamily="34" charset="0"/>
              </a:rPr>
              <a:t>. </a:t>
            </a:r>
            <a:r>
              <a:rPr lang="en-GB" sz="1600" dirty="0" smtClean="0">
                <a:latin typeface="Arial" panose="020B0604020202020204" pitchFamily="34" charset="0"/>
                <a:cs typeface="Arial" panose="020B0604020202020204" pitchFamily="34" charset="0"/>
              </a:rPr>
              <a:t> Whether </a:t>
            </a:r>
            <a:r>
              <a:rPr lang="en-GB" sz="1600" dirty="0">
                <a:latin typeface="Arial" panose="020B0604020202020204" pitchFamily="34" charset="0"/>
                <a:cs typeface="Arial" panose="020B0604020202020204" pitchFamily="34" charset="0"/>
              </a:rPr>
              <a:t>you have had previous experience or not in any of the activities really doesn't matter. At Reigate School we want you to have a go, try your best, but above all - </a:t>
            </a:r>
            <a:r>
              <a:rPr lang="en-GB" sz="1600" dirty="0" smtClean="0">
                <a:latin typeface="Arial" panose="020B0604020202020204" pitchFamily="34" charset="0"/>
                <a:cs typeface="Arial" panose="020B0604020202020204" pitchFamily="34" charset="0"/>
              </a:rPr>
              <a:t>enjoy! </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PE </a:t>
            </a:r>
            <a:r>
              <a:rPr lang="en-GB" sz="1600" dirty="0">
                <a:latin typeface="Arial" panose="020B0604020202020204" pitchFamily="34" charset="0"/>
                <a:cs typeface="Arial" panose="020B0604020202020204" pitchFamily="34" charset="0"/>
              </a:rPr>
              <a:t>activities may include: gym, hockey, OAC, badminton, basketball, table tennis, tag rugby, handball, dodgeball, football, netball, </a:t>
            </a:r>
            <a:r>
              <a:rPr lang="en-GB" sz="1600" dirty="0" err="1">
                <a:latin typeface="Arial" panose="020B0604020202020204" pitchFamily="34" charset="0"/>
                <a:cs typeface="Arial" panose="020B0604020202020204" pitchFamily="34" charset="0"/>
              </a:rPr>
              <a:t>rounders</a:t>
            </a:r>
            <a:r>
              <a:rPr lang="en-GB" sz="1600" dirty="0">
                <a:latin typeface="Arial" panose="020B0604020202020204" pitchFamily="34" charset="0"/>
                <a:cs typeface="Arial" panose="020B0604020202020204" pitchFamily="34" charset="0"/>
              </a:rPr>
              <a:t>, athletics, </a:t>
            </a:r>
            <a:r>
              <a:rPr lang="en-GB" sz="1600" dirty="0" err="1">
                <a:latin typeface="Arial" panose="020B0604020202020204" pitchFamily="34" charset="0"/>
                <a:cs typeface="Arial" panose="020B0604020202020204" pitchFamily="34" charset="0"/>
              </a:rPr>
              <a:t>kwik</a:t>
            </a:r>
            <a:r>
              <a:rPr lang="en-GB" sz="1600" dirty="0">
                <a:latin typeface="Arial" panose="020B0604020202020204" pitchFamily="34" charset="0"/>
                <a:cs typeface="Arial" panose="020B0604020202020204" pitchFamily="34" charset="0"/>
              </a:rPr>
              <a:t> cricket.</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a:latin typeface="Arial" panose="020B0604020202020204" pitchFamily="34" charset="0"/>
                <a:cs typeface="Arial" panose="020B0604020202020204" pitchFamily="34" charset="0"/>
              </a:rPr>
              <a:t>Mr Simmonds-Dance</a:t>
            </a:r>
            <a:r>
              <a:rPr lang="en-GB" sz="1600" b="1" dirty="0">
                <a:latin typeface="Arial" panose="020B0604020202020204" pitchFamily="34" charset="0"/>
                <a:cs typeface="Arial" panose="020B0604020202020204" pitchFamily="34" charset="0"/>
              </a:rPr>
              <a:t> - </a:t>
            </a:r>
            <a:r>
              <a:rPr lang="en-GB" sz="1600" dirty="0">
                <a:latin typeface="Arial" panose="020B0604020202020204" pitchFamily="34" charset="0"/>
                <a:cs typeface="Arial" panose="020B0604020202020204" pitchFamily="34" charset="0"/>
              </a:rPr>
              <a:t>Head of Department</a:t>
            </a:r>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240" t="10769" r="31010" b="20342"/>
          <a:stretch/>
        </p:blipFill>
        <p:spPr bwMode="auto">
          <a:xfrm>
            <a:off x="6180975" y="2035599"/>
            <a:ext cx="5541707" cy="3655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20078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GB" dirty="0" smtClean="0"/>
              <a:t>Overview</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lstStyle/>
          <a:p>
            <a:pPr marL="0" indent="0" algn="just">
              <a:buNone/>
            </a:pPr>
            <a:r>
              <a:rPr lang="en-GB" sz="1600" dirty="0">
                <a:latin typeface="Arial" panose="020B0604020202020204" pitchFamily="34" charset="0"/>
                <a:cs typeface="Arial" panose="020B0604020202020204" pitchFamily="34" charset="0"/>
              </a:rPr>
              <a:t>We have produced this </a:t>
            </a:r>
            <a:r>
              <a:rPr lang="en-GB" sz="1600" dirty="0" smtClean="0">
                <a:latin typeface="Arial" panose="020B0604020202020204" pitchFamily="34" charset="0"/>
                <a:cs typeface="Arial" panose="020B0604020202020204" pitchFamily="34" charset="0"/>
              </a:rPr>
              <a:t>presentation </a:t>
            </a:r>
            <a:r>
              <a:rPr lang="en-GB" sz="1600" dirty="0">
                <a:latin typeface="Arial" panose="020B0604020202020204" pitchFamily="34" charset="0"/>
                <a:cs typeface="Arial" panose="020B0604020202020204" pitchFamily="34" charset="0"/>
              </a:rPr>
              <a:t>and various online videos </a:t>
            </a:r>
            <a:r>
              <a:rPr lang="en-GB" sz="1600" dirty="0" smtClean="0">
                <a:latin typeface="Arial" panose="020B0604020202020204" pitchFamily="34" charset="0"/>
                <a:cs typeface="Arial" panose="020B0604020202020204" pitchFamily="34" charset="0"/>
              </a:rPr>
              <a:t>to help </a:t>
            </a:r>
            <a:r>
              <a:rPr lang="en-GB" sz="1600" dirty="0">
                <a:latin typeface="Arial" panose="020B0604020202020204" pitchFamily="34" charset="0"/>
                <a:cs typeface="Arial" panose="020B0604020202020204" pitchFamily="34" charset="0"/>
              </a:rPr>
              <a:t>you get to know our school and the staff. </a:t>
            </a:r>
            <a:r>
              <a:rPr lang="en-GB" sz="1600" dirty="0" smtClean="0">
                <a:latin typeface="Arial" panose="020B0604020202020204" pitchFamily="34" charset="0"/>
                <a:cs typeface="Arial" panose="020B0604020202020204" pitchFamily="34" charset="0"/>
              </a:rPr>
              <a:t> It </a:t>
            </a:r>
            <a:r>
              <a:rPr lang="en-GB" sz="1600" dirty="0">
                <a:latin typeface="Arial" panose="020B0604020202020204" pitchFamily="34" charset="0"/>
                <a:cs typeface="Arial" panose="020B0604020202020204" pitchFamily="34" charset="0"/>
              </a:rPr>
              <a:t>is aimed at parents, carers and children to look through together. </a:t>
            </a:r>
          </a:p>
          <a:p>
            <a:pPr marL="0" indent="0">
              <a:buNone/>
            </a:pPr>
            <a:endParaRPr lang="en-GB" sz="1600" dirty="0">
              <a:latin typeface="Arial" panose="020B0604020202020204" pitchFamily="34" charset="0"/>
              <a:cs typeface="Arial" panose="020B0604020202020204" pitchFamily="34" charset="0"/>
            </a:endParaRPr>
          </a:p>
          <a:p>
            <a:pPr marL="0" indent="0">
              <a:buNone/>
            </a:pPr>
            <a:r>
              <a:rPr lang="en-GB" sz="1600" dirty="0">
                <a:latin typeface="Arial" panose="020B0604020202020204" pitchFamily="34" charset="0"/>
                <a:cs typeface="Arial" panose="020B0604020202020204" pitchFamily="34" charset="0"/>
              </a:rPr>
              <a:t>If you have any questions, please email us at: </a:t>
            </a:r>
            <a:r>
              <a:rPr lang="en-GB" sz="1600" dirty="0" smtClean="0">
                <a:latin typeface="Arial" panose="020B0604020202020204" pitchFamily="34" charset="0"/>
                <a:cs typeface="Arial" panose="020B0604020202020204" pitchFamily="34" charset="0"/>
                <a:hlinkClick r:id="rId2"/>
              </a:rPr>
              <a:t>info@reigate-school.surrey.sch.uk</a:t>
            </a:r>
            <a:endParaRPr lang="en-GB" sz="1600" dirty="0" smtClean="0">
              <a:latin typeface="Arial" panose="020B0604020202020204" pitchFamily="34" charset="0"/>
              <a:cs typeface="Arial" panose="020B0604020202020204" pitchFamily="34" charset="0"/>
            </a:endParaRPr>
          </a:p>
          <a:p>
            <a:pPr marL="0" indent="0">
              <a:buNone/>
            </a:pPr>
            <a:endParaRPr lang="en-GB" sz="1600" dirty="0">
              <a:latin typeface="Arial" panose="020B0604020202020204" pitchFamily="34" charset="0"/>
              <a:cs typeface="Arial" panose="020B0604020202020204" pitchFamily="34" charset="0"/>
            </a:endParaRPr>
          </a:p>
          <a:p>
            <a:pPr marL="0" indent="0">
              <a:buNone/>
            </a:pPr>
            <a:endParaRPr lang="en-GB" dirty="0"/>
          </a:p>
        </p:txBody>
      </p:sp>
      <p:pic>
        <p:nvPicPr>
          <p:cNvPr id="8" name="Content Placeholder 5"/>
          <p:cNvPicPr>
            <a:picLocks noChangeAspect="1"/>
          </p:cNvPicPr>
          <p:nvPr/>
        </p:nvPicPr>
        <p:blipFill rotWithShape="1">
          <a:blip r:embed="rId3">
            <a:extLst>
              <a:ext uri="{28A0092B-C50C-407E-A947-70E740481C1C}">
                <a14:useLocalDpi xmlns:a14="http://schemas.microsoft.com/office/drawing/2010/main" val="0"/>
              </a:ext>
            </a:extLst>
          </a:blip>
          <a:srcRect r="65859"/>
          <a:stretch/>
        </p:blipFill>
        <p:spPr>
          <a:xfrm>
            <a:off x="725978" y="421050"/>
            <a:ext cx="3746269" cy="846649"/>
          </a:xfrm>
          <a:prstGeom prst="rect">
            <a:avLst/>
          </a:prstGeom>
        </p:spPr>
      </p:pic>
      <p:pic>
        <p:nvPicPr>
          <p:cNvPr id="9" name="Content Placeholder 5"/>
          <p:cNvPicPr>
            <a:picLocks noChangeAspect="1"/>
          </p:cNvPicPr>
          <p:nvPr/>
        </p:nvPicPr>
        <p:blipFill rotWithShape="1">
          <a:blip r:embed="rId3">
            <a:extLst>
              <a:ext uri="{28A0092B-C50C-407E-A947-70E740481C1C}">
                <a14:useLocalDpi xmlns:a14="http://schemas.microsoft.com/office/drawing/2010/main" val="0"/>
              </a:ext>
            </a:extLst>
          </a:blip>
          <a:srcRect l="74343"/>
          <a:stretch/>
        </p:blipFill>
        <p:spPr>
          <a:xfrm>
            <a:off x="8520546" y="422812"/>
            <a:ext cx="2815244" cy="846649"/>
          </a:xfrm>
          <a:prstGeom prst="rect">
            <a:avLst/>
          </a:prstGeom>
        </p:spPr>
      </p:pic>
      <p:pic>
        <p:nvPicPr>
          <p:cNvPr id="11" name="Content Placeholder 10"/>
          <p:cNvPicPr>
            <a:picLocks noGrp="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350924" y="2094807"/>
            <a:ext cx="5231476" cy="3632662"/>
          </a:xfrm>
          <a:prstGeom prst="rect">
            <a:avLst/>
          </a:prstGeom>
        </p:spPr>
      </p:pic>
    </p:spTree>
    <p:extLst>
      <p:ext uri="{BB962C8B-B14F-4D97-AF65-F5344CB8AC3E}">
        <p14:creationId xmlns:p14="http://schemas.microsoft.com/office/powerpoint/2010/main" val="2603950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GB" dirty="0" smtClean="0"/>
              <a:t>Heads Welcome</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lstStyle/>
          <a:p>
            <a:pPr marL="0" indent="0" algn="just">
              <a:buNone/>
            </a:pPr>
            <a:r>
              <a:rPr lang="en-GB" sz="1600" dirty="0" err="1" smtClean="0">
                <a:latin typeface="Arial" panose="020B0604020202020204" pitchFamily="34" charset="0"/>
                <a:cs typeface="Arial" panose="020B0604020202020204" pitchFamily="34" charset="0"/>
              </a:rPr>
              <a:t>Headteacher</a:t>
            </a:r>
            <a:r>
              <a:rPr lang="en-GB" sz="1600" dirty="0" smtClean="0">
                <a:latin typeface="Arial" panose="020B0604020202020204" pitchFamily="34" charset="0"/>
                <a:cs typeface="Arial" panose="020B0604020202020204" pitchFamily="34" charset="0"/>
              </a:rPr>
              <a:t>, Mr Alexander, would like to welcome all children, parents and carers to Reigate School. </a:t>
            </a:r>
          </a:p>
          <a:p>
            <a:pPr marL="0" indent="0" algn="just">
              <a:buNone/>
            </a:pPr>
            <a:endParaRPr lang="en-GB" sz="1600" dirty="0" smtClean="0">
              <a:latin typeface="Arial" panose="020B0604020202020204" pitchFamily="34" charset="0"/>
              <a:cs typeface="Arial" panose="020B0604020202020204" pitchFamily="34" charset="0"/>
            </a:endParaRPr>
          </a:p>
          <a:p>
            <a:pPr marL="0" indent="0">
              <a:buNone/>
            </a:pPr>
            <a:endParaRPr lang="en-GB" dirty="0"/>
          </a:p>
          <a:p>
            <a:pPr marL="0" indent="0">
              <a:buNone/>
            </a:pPr>
            <a:endParaRPr lang="en-GB" dirty="0" smtClean="0"/>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25978" y="421050"/>
            <a:ext cx="3746269" cy="846649"/>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520546" y="422812"/>
            <a:ext cx="2815244" cy="846649"/>
          </a:xfrm>
          <a:prstGeom prst="rect">
            <a:avLst/>
          </a:prstGeom>
        </p:spPr>
      </p:pic>
      <p:pic>
        <p:nvPicPr>
          <p:cNvPr id="11" name="Picture 10"/>
          <p:cNvPicPr/>
          <p:nvPr/>
        </p:nvPicPr>
        <p:blipFill rotWithShape="1">
          <a:blip r:embed="rId3" cstate="print">
            <a:extLst>
              <a:ext uri="{28A0092B-C50C-407E-A947-70E740481C1C}">
                <a14:useLocalDpi xmlns:a14="http://schemas.microsoft.com/office/drawing/2010/main" val="0"/>
              </a:ext>
            </a:extLst>
          </a:blip>
          <a:srcRect t="18703"/>
          <a:stretch/>
        </p:blipFill>
        <p:spPr bwMode="auto">
          <a:xfrm>
            <a:off x="7652126" y="2374987"/>
            <a:ext cx="2573655" cy="31388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100292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GB" dirty="0" smtClean="0"/>
              <a:t>Virtual Tour</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rmAutofit/>
          </a:bodyPr>
          <a:lstStyle/>
          <a:p>
            <a:pPr marL="0" indent="0" algn="just">
              <a:buNone/>
            </a:pPr>
            <a:r>
              <a:rPr lang="en-GB" sz="1600" dirty="0" smtClean="0">
                <a:latin typeface="Arial" panose="020B0604020202020204" pitchFamily="34" charset="0"/>
                <a:cs typeface="Arial" panose="020B0604020202020204" pitchFamily="34" charset="0"/>
              </a:rPr>
              <a:t>Welcome to our Virtual School Tour.  Due to the current restrictions we are unable to have parents, carers and children touring the school.  </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To bridge this gap we have put together a virtual tour to give you a better understanding of Reigate School, its layout and what to expect when you join us in September. Please click on the video below to access the tour. We have also produced a drone video of the school</a:t>
            </a:r>
            <a:r>
              <a:rPr lang="en-GB" sz="1600" dirty="0" smtClean="0">
                <a:latin typeface="Arial" panose="020B0604020202020204" pitchFamily="34" charset="0"/>
                <a:cs typeface="Arial" panose="020B0604020202020204" pitchFamily="34" charset="0"/>
              </a:rPr>
              <a:t>.</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a:latin typeface="Arial" panose="020B0604020202020204" pitchFamily="34" charset="0"/>
                <a:cs typeface="Arial" panose="020B0604020202020204" pitchFamily="34" charset="0"/>
                <a:hlinkClick r:id="rId2"/>
              </a:rPr>
              <a:t>https://</a:t>
            </a:r>
            <a:r>
              <a:rPr lang="en-GB" sz="1600" dirty="0" smtClean="0">
                <a:latin typeface="Arial" panose="020B0604020202020204" pitchFamily="34" charset="0"/>
                <a:cs typeface="Arial" panose="020B0604020202020204" pitchFamily="34" charset="0"/>
                <a:hlinkClick r:id="rId2"/>
              </a:rPr>
              <a:t>vimeo.com/432462861</a:t>
            </a:r>
            <a:r>
              <a:rPr lang="en-GB" sz="1600" dirty="0" smtClean="0">
                <a:latin typeface="Arial" panose="020B0604020202020204" pitchFamily="34" charset="0"/>
                <a:cs typeface="Arial" panose="020B0604020202020204" pitchFamily="34" charset="0"/>
              </a:rPr>
              <a:t> </a:t>
            </a:r>
            <a:endParaRPr lang="en-GB" sz="1600" dirty="0">
              <a:latin typeface="Arial" panose="020B0604020202020204" pitchFamily="34" charset="0"/>
              <a:cs typeface="Arial" panose="020B0604020202020204" pitchFamily="34" charset="0"/>
            </a:endParaRPr>
          </a:p>
        </p:txBody>
      </p:sp>
      <p:pic>
        <p:nvPicPr>
          <p:cNvPr id="8" name="Content Placeholder 5"/>
          <p:cNvPicPr>
            <a:picLocks noChangeAspect="1"/>
          </p:cNvPicPr>
          <p:nvPr/>
        </p:nvPicPr>
        <p:blipFill rotWithShape="1">
          <a:blip r:embed="rId3">
            <a:extLst>
              <a:ext uri="{28A0092B-C50C-407E-A947-70E740481C1C}">
                <a14:useLocalDpi xmlns:a14="http://schemas.microsoft.com/office/drawing/2010/main" val="0"/>
              </a:ext>
            </a:extLst>
          </a:blip>
          <a:srcRect r="65859"/>
          <a:stretch/>
        </p:blipFill>
        <p:spPr>
          <a:xfrm>
            <a:off x="725978" y="421050"/>
            <a:ext cx="3746269" cy="846649"/>
          </a:xfrm>
          <a:prstGeom prst="rect">
            <a:avLst/>
          </a:prstGeom>
        </p:spPr>
      </p:pic>
      <p:pic>
        <p:nvPicPr>
          <p:cNvPr id="9" name="Content Placeholder 5"/>
          <p:cNvPicPr>
            <a:picLocks noChangeAspect="1"/>
          </p:cNvPicPr>
          <p:nvPr/>
        </p:nvPicPr>
        <p:blipFill rotWithShape="1">
          <a:blip r:embed="rId3">
            <a:extLst>
              <a:ext uri="{28A0092B-C50C-407E-A947-70E740481C1C}">
                <a14:useLocalDpi xmlns:a14="http://schemas.microsoft.com/office/drawing/2010/main" val="0"/>
              </a:ext>
            </a:extLst>
          </a:blip>
          <a:srcRect l="74343"/>
          <a:stretch/>
        </p:blipFill>
        <p:spPr>
          <a:xfrm>
            <a:off x="8520546" y="422812"/>
            <a:ext cx="2815244" cy="846649"/>
          </a:xfrm>
          <a:prstGeom prst="rect">
            <a:avLst/>
          </a:prstGeom>
        </p:spPr>
      </p:pic>
      <p:pic>
        <p:nvPicPr>
          <p:cNvPr id="3" name="Content Placeholder 2"/>
          <p:cNvPicPr>
            <a:picLocks noGrp="1" noChangeAspect="1"/>
          </p:cNvPicPr>
          <p:nvPr>
            <p:ph sz="half" idx="2"/>
          </p:nvPr>
        </p:nvPicPr>
        <p:blipFill>
          <a:blip r:embed="rId4"/>
          <a:stretch>
            <a:fillRect/>
          </a:stretch>
        </p:blipFill>
        <p:spPr>
          <a:xfrm>
            <a:off x="6197600" y="1843884"/>
            <a:ext cx="5384800" cy="4038600"/>
          </a:xfrm>
          <a:prstGeom prst="rect">
            <a:avLst/>
          </a:prstGeom>
        </p:spPr>
      </p:pic>
    </p:spTree>
    <p:extLst>
      <p:ext uri="{BB962C8B-B14F-4D97-AF65-F5344CB8AC3E}">
        <p14:creationId xmlns:p14="http://schemas.microsoft.com/office/powerpoint/2010/main" val="9027127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Meet the Departments</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rmAutofit/>
          </a:bodyPr>
          <a:lstStyle/>
          <a:p>
            <a:pPr marL="0" indent="0" algn="just">
              <a:buNone/>
            </a:pPr>
            <a:r>
              <a:rPr lang="en-GB" sz="1600" dirty="0">
                <a:latin typeface="Arial" panose="020B0604020202020204" pitchFamily="34" charset="0"/>
                <a:cs typeface="Arial" panose="020B0604020202020204" pitchFamily="34" charset="0"/>
              </a:rPr>
              <a:t>One of the main differences between primary and secondary school is the number of teachers that children meet during the school day. </a:t>
            </a:r>
            <a:r>
              <a:rPr lang="en-GB" sz="1600" dirty="0" smtClean="0">
                <a:latin typeface="Arial" panose="020B0604020202020204" pitchFamily="34" charset="0"/>
                <a:cs typeface="Arial" panose="020B0604020202020204" pitchFamily="34" charset="0"/>
              </a:rPr>
              <a:t> Children </a:t>
            </a:r>
            <a:r>
              <a:rPr lang="en-GB" sz="1600" dirty="0">
                <a:latin typeface="Arial" panose="020B0604020202020204" pitchFamily="34" charset="0"/>
                <a:cs typeface="Arial" panose="020B0604020202020204" pitchFamily="34" charset="0"/>
              </a:rPr>
              <a:t>will move from lesson to lesson and be taught by up to five different teachers every day</a:t>
            </a:r>
            <a:r>
              <a:rPr lang="en-GB" sz="1600" dirty="0" smtClean="0">
                <a:latin typeface="Arial" panose="020B0604020202020204" pitchFamily="34" charset="0"/>
                <a:cs typeface="Arial" panose="020B0604020202020204" pitchFamily="34" charset="0"/>
              </a:rPr>
              <a:t>.</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a:latin typeface="Arial" panose="020B0604020202020204" pitchFamily="34" charset="0"/>
                <a:cs typeface="Arial" panose="020B0604020202020204" pitchFamily="34" charset="0"/>
              </a:rPr>
              <a:t>‘Meet the Departments’ introduces you to the Head of Department, and helps you understand what you will be taught during Year 7. </a:t>
            </a:r>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09353" y="501716"/>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520546" y="422812"/>
            <a:ext cx="2815244" cy="846649"/>
          </a:xfrm>
          <a:prstGeom prst="rect">
            <a:avLst/>
          </a:prstGeom>
        </p:spPr>
      </p:pic>
      <p:pic>
        <p:nvPicPr>
          <p:cNvPr id="3" name="Content Placeholder 2"/>
          <p:cNvPicPr>
            <a:picLocks noGrp="1" noChangeAspect="1"/>
          </p:cNvPicPr>
          <p:nvPr>
            <p:ph sz="half" idx="2"/>
          </p:nvPr>
        </p:nvPicPr>
        <p:blipFill>
          <a:blip r:embed="rId3"/>
          <a:stretch>
            <a:fillRect/>
          </a:stretch>
        </p:blipFill>
        <p:spPr>
          <a:xfrm>
            <a:off x="6197600" y="2068248"/>
            <a:ext cx="5384800" cy="3589867"/>
          </a:xfrm>
          <a:prstGeom prst="rect">
            <a:avLst/>
          </a:prstGeom>
        </p:spPr>
      </p:pic>
    </p:spTree>
    <p:extLst>
      <p:ext uri="{BB962C8B-B14F-4D97-AF65-F5344CB8AC3E}">
        <p14:creationId xmlns:p14="http://schemas.microsoft.com/office/powerpoint/2010/main" val="9346130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English </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t">
            <a:normAutofit fontScale="85000" lnSpcReduction="20000"/>
          </a:bodyPr>
          <a:lstStyle/>
          <a:p>
            <a:pPr marL="0" indent="0" algn="just">
              <a:buNone/>
            </a:pPr>
            <a:r>
              <a:rPr lang="en-GB" sz="1900" dirty="0" smtClean="0">
                <a:latin typeface="Arial" panose="020B0604020202020204" pitchFamily="34" charset="0"/>
                <a:cs typeface="Arial" panose="020B0604020202020204" pitchFamily="34" charset="0"/>
              </a:rPr>
              <a:t>Hello and </a:t>
            </a:r>
            <a:r>
              <a:rPr lang="en-GB" sz="1900" dirty="0">
                <a:latin typeface="Arial" panose="020B0604020202020204" pitchFamily="34" charset="0"/>
                <a:cs typeface="Arial" panose="020B0604020202020204" pitchFamily="34" charset="0"/>
              </a:rPr>
              <a:t>welcome to the English Department at Reigate School!  During the first year, you will be studying a whole range of fantastic texts in your lessons, from novels, plays and poetry, to letters, newspapers and blogs - and of course you'll be dipping into Shakespeare as well!  </a:t>
            </a:r>
            <a:endParaRPr lang="en-GB" sz="1900" dirty="0" smtClean="0">
              <a:latin typeface="Arial" panose="020B0604020202020204" pitchFamily="34" charset="0"/>
              <a:cs typeface="Arial" panose="020B0604020202020204" pitchFamily="34" charset="0"/>
            </a:endParaRPr>
          </a:p>
          <a:p>
            <a:pPr marL="0" indent="0" algn="just">
              <a:buNone/>
            </a:pPr>
            <a:endParaRPr lang="en-GB" sz="1900" dirty="0">
              <a:latin typeface="Arial" panose="020B0604020202020204" pitchFamily="34" charset="0"/>
              <a:cs typeface="Arial" panose="020B0604020202020204" pitchFamily="34" charset="0"/>
            </a:endParaRPr>
          </a:p>
          <a:p>
            <a:pPr marL="0" indent="0" algn="just">
              <a:buNone/>
            </a:pPr>
            <a:r>
              <a:rPr lang="en-GB" sz="1900" dirty="0" smtClean="0">
                <a:latin typeface="Arial" panose="020B0604020202020204" pitchFamily="34" charset="0"/>
                <a:cs typeface="Arial" panose="020B0604020202020204" pitchFamily="34" charset="0"/>
              </a:rPr>
              <a:t>There </a:t>
            </a:r>
            <a:r>
              <a:rPr lang="en-GB" sz="1900" dirty="0">
                <a:latin typeface="Arial" panose="020B0604020202020204" pitchFamily="34" charset="0"/>
                <a:cs typeface="Arial" panose="020B0604020202020204" pitchFamily="34" charset="0"/>
              </a:rPr>
              <a:t>will be many chances to discuss, debate and present in your lessons as well as perform key scenes from the novels you are studying.  </a:t>
            </a:r>
            <a:endParaRPr lang="en-GB" sz="1900" dirty="0" smtClean="0">
              <a:latin typeface="Arial" panose="020B0604020202020204" pitchFamily="34" charset="0"/>
              <a:cs typeface="Arial" panose="020B0604020202020204" pitchFamily="34" charset="0"/>
            </a:endParaRPr>
          </a:p>
          <a:p>
            <a:pPr marL="0" indent="0" algn="just">
              <a:buNone/>
            </a:pPr>
            <a:endParaRPr lang="en-GB" sz="1900" dirty="0">
              <a:latin typeface="Arial" panose="020B0604020202020204" pitchFamily="34" charset="0"/>
              <a:cs typeface="Arial" panose="020B0604020202020204" pitchFamily="34" charset="0"/>
            </a:endParaRPr>
          </a:p>
          <a:p>
            <a:pPr marL="0" indent="0" algn="just">
              <a:buNone/>
            </a:pPr>
            <a:r>
              <a:rPr lang="en-GB" sz="1900" dirty="0" smtClean="0">
                <a:latin typeface="Arial" panose="020B0604020202020204" pitchFamily="34" charset="0"/>
                <a:cs typeface="Arial" panose="020B0604020202020204" pitchFamily="34" charset="0"/>
              </a:rPr>
              <a:t>You </a:t>
            </a:r>
            <a:r>
              <a:rPr lang="en-GB" sz="1900" dirty="0">
                <a:latin typeface="Arial" panose="020B0604020202020204" pitchFamily="34" charset="0"/>
                <a:cs typeface="Arial" panose="020B0604020202020204" pitchFamily="34" charset="0"/>
              </a:rPr>
              <a:t>will also get a reading lesson every two weeks in our wonderfully stocked library and be using the computer programme Accelerated Reader to track all the books you are reading.  </a:t>
            </a:r>
            <a:endParaRPr lang="en-GB" sz="1900" dirty="0" smtClean="0">
              <a:latin typeface="Arial" panose="020B0604020202020204" pitchFamily="34" charset="0"/>
              <a:cs typeface="Arial" panose="020B0604020202020204" pitchFamily="34" charset="0"/>
            </a:endParaRPr>
          </a:p>
          <a:p>
            <a:pPr marL="0" indent="0" algn="just">
              <a:buNone/>
            </a:pPr>
            <a:endParaRPr lang="en-GB" sz="1900" dirty="0">
              <a:latin typeface="Arial" panose="020B0604020202020204" pitchFamily="34" charset="0"/>
              <a:cs typeface="Arial" panose="020B0604020202020204" pitchFamily="34" charset="0"/>
            </a:endParaRPr>
          </a:p>
          <a:p>
            <a:pPr marL="0" indent="0" algn="just">
              <a:buNone/>
            </a:pPr>
            <a:r>
              <a:rPr lang="en-GB" sz="1900" dirty="0" smtClean="0">
                <a:latin typeface="Arial" panose="020B0604020202020204" pitchFamily="34" charset="0"/>
                <a:cs typeface="Arial" panose="020B0604020202020204" pitchFamily="34" charset="0"/>
              </a:rPr>
              <a:t>Throughout </a:t>
            </a:r>
            <a:r>
              <a:rPr lang="en-GB" sz="1900" dirty="0">
                <a:latin typeface="Arial" panose="020B0604020202020204" pitchFamily="34" charset="0"/>
                <a:cs typeface="Arial" panose="020B0604020202020204" pitchFamily="34" charset="0"/>
              </a:rPr>
              <a:t>the year there will be chances to meet real authors, </a:t>
            </a:r>
            <a:r>
              <a:rPr lang="en-GB" sz="1900" dirty="0" smtClean="0">
                <a:latin typeface="Arial" panose="020B0604020202020204" pitchFamily="34" charset="0"/>
                <a:cs typeface="Arial" panose="020B0604020202020204" pitchFamily="34" charset="0"/>
              </a:rPr>
              <a:t>visit </a:t>
            </a:r>
            <a:r>
              <a:rPr lang="en-GB" sz="1900" dirty="0">
                <a:latin typeface="Arial" panose="020B0604020202020204" pitchFamily="34" charset="0"/>
                <a:cs typeface="Arial" panose="020B0604020202020204" pitchFamily="34" charset="0"/>
              </a:rPr>
              <a:t>the theatre and enter writing competitions to become published writers yourself!  </a:t>
            </a:r>
          </a:p>
          <a:p>
            <a:pPr marL="0" indent="0" algn="just">
              <a:buNone/>
            </a:pPr>
            <a:endParaRPr lang="en-GB" sz="1900" dirty="0">
              <a:latin typeface="Arial" panose="020B0604020202020204" pitchFamily="34" charset="0"/>
              <a:cs typeface="Arial" panose="020B0604020202020204" pitchFamily="34" charset="0"/>
            </a:endParaRPr>
          </a:p>
          <a:p>
            <a:pPr marL="0" indent="0" algn="just">
              <a:buNone/>
            </a:pPr>
            <a:r>
              <a:rPr lang="en-GB" sz="1900" dirty="0">
                <a:latin typeface="Arial" panose="020B0604020202020204" pitchFamily="34" charset="0"/>
                <a:cs typeface="Arial" panose="020B0604020202020204" pitchFamily="34" charset="0"/>
              </a:rPr>
              <a:t>Ms Williams</a:t>
            </a:r>
            <a:r>
              <a:rPr lang="en-GB" sz="1900" b="1" dirty="0">
                <a:latin typeface="Arial" panose="020B0604020202020204" pitchFamily="34" charset="0"/>
                <a:cs typeface="Arial" panose="020B0604020202020204" pitchFamily="34" charset="0"/>
              </a:rPr>
              <a:t> - </a:t>
            </a:r>
            <a:r>
              <a:rPr lang="en-GB" sz="1900" dirty="0">
                <a:latin typeface="Arial" panose="020B0604020202020204" pitchFamily="34" charset="0"/>
                <a:cs typeface="Arial" panose="020B0604020202020204" pitchFamily="34" charset="0"/>
              </a:rPr>
              <a:t>Head of Department</a:t>
            </a:r>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349" t="10088" r="30902" b="20852"/>
          <a:stretch/>
        </p:blipFill>
        <p:spPr bwMode="auto">
          <a:xfrm>
            <a:off x="6168044" y="2122967"/>
            <a:ext cx="5644342" cy="3732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75187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err="1" smtClean="0"/>
              <a:t>Maths</a:t>
            </a:r>
            <a:r>
              <a:rPr lang="en-US" dirty="0" smtClean="0"/>
              <a:t> </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rmAutofit/>
          </a:bodyPr>
          <a:lstStyle/>
          <a:p>
            <a:pPr marL="0" indent="0" algn="just">
              <a:buNone/>
            </a:pPr>
            <a:r>
              <a:rPr lang="en-US" sz="1600" dirty="0">
                <a:latin typeface="Arial" panose="020B0604020202020204" pitchFamily="34" charset="0"/>
                <a:cs typeface="Arial" panose="020B0604020202020204" pitchFamily="34" charset="0"/>
              </a:rPr>
              <a:t>Mathematics is a creative and inter-connected discipline. </a:t>
            </a:r>
            <a:r>
              <a:rPr lang="en-US" sz="1600" dirty="0" smtClean="0">
                <a:latin typeface="Arial" panose="020B0604020202020204" pitchFamily="34" charset="0"/>
                <a:cs typeface="Arial" panose="020B0604020202020204" pitchFamily="34" charset="0"/>
              </a:rPr>
              <a:t> Our </a:t>
            </a:r>
            <a:r>
              <a:rPr lang="en-US" sz="1600" dirty="0">
                <a:latin typeface="Arial" panose="020B0604020202020204" pitchFamily="34" charset="0"/>
                <a:cs typeface="Arial" panose="020B0604020202020204" pitchFamily="34" charset="0"/>
              </a:rPr>
              <a:t>department is passionate about Maths and we always try to pass this on through teaching and the activities that we arrange for you. </a:t>
            </a:r>
            <a:endParaRPr lang="en-US" sz="1600" dirty="0" smtClean="0">
              <a:latin typeface="Arial" panose="020B0604020202020204" pitchFamily="34" charset="0"/>
              <a:cs typeface="Arial" panose="020B0604020202020204" pitchFamily="34" charset="0"/>
            </a:endParaRPr>
          </a:p>
          <a:p>
            <a:pPr marL="0" indent="0" algn="just">
              <a:buNone/>
            </a:pPr>
            <a:endParaRPr lang="en-US" sz="1600" dirty="0">
              <a:latin typeface="Arial" panose="020B0604020202020204" pitchFamily="34" charset="0"/>
              <a:cs typeface="Arial" panose="020B0604020202020204" pitchFamily="34" charset="0"/>
            </a:endParaRPr>
          </a:p>
          <a:p>
            <a:pPr marL="0" indent="0" algn="just">
              <a:buNone/>
            </a:pPr>
            <a:r>
              <a:rPr lang="en-US" sz="1600" dirty="0" smtClean="0">
                <a:latin typeface="Arial" panose="020B0604020202020204" pitchFamily="34" charset="0"/>
                <a:cs typeface="Arial" panose="020B0604020202020204" pitchFamily="34" charset="0"/>
              </a:rPr>
              <a:t>We </a:t>
            </a:r>
            <a:r>
              <a:rPr lang="en-US" sz="1600" dirty="0">
                <a:latin typeface="Arial" panose="020B0604020202020204" pitchFamily="34" charset="0"/>
                <a:cs typeface="Arial" panose="020B0604020202020204" pitchFamily="34" charset="0"/>
              </a:rPr>
              <a:t>use discussions, show-me boards and visualisers to support your </a:t>
            </a:r>
            <a:r>
              <a:rPr lang="en-US" sz="1600" dirty="0" smtClean="0">
                <a:latin typeface="Arial" panose="020B0604020202020204" pitchFamily="34" charset="0"/>
                <a:cs typeface="Arial" panose="020B0604020202020204" pitchFamily="34" charset="0"/>
              </a:rPr>
              <a:t>learning.</a:t>
            </a:r>
            <a:r>
              <a:rPr lang="en-GB" sz="1600" dirty="0">
                <a:latin typeface="Arial" panose="020B0604020202020204" pitchFamily="34" charset="0"/>
                <a:cs typeface="Arial" panose="020B0604020202020204" pitchFamily="34" charset="0"/>
              </a:rPr>
              <a:t> </a:t>
            </a:r>
            <a:r>
              <a:rPr lang="en-GB"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We </a:t>
            </a:r>
            <a:r>
              <a:rPr lang="en-US" sz="1600" dirty="0">
                <a:latin typeface="Arial" panose="020B0604020202020204" pitchFamily="34" charset="0"/>
                <a:cs typeface="Arial" panose="020B0604020202020204" pitchFamily="34" charset="0"/>
              </a:rPr>
              <a:t>start the year by looking at sequences and our algebraic thinking skills. </a:t>
            </a:r>
            <a:endParaRPr lang="en-US"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US" sz="1600" dirty="0">
                <a:latin typeface="Arial" panose="020B0604020202020204" pitchFamily="34" charset="0"/>
                <a:cs typeface="Arial" panose="020B0604020202020204" pitchFamily="34" charset="0"/>
              </a:rPr>
              <a:t>We look forward to seeing you all soon.</a:t>
            </a:r>
            <a:endParaRPr lang="en-GB" sz="1600" dirty="0">
              <a:latin typeface="Arial" panose="020B0604020202020204" pitchFamily="34" charset="0"/>
              <a:cs typeface="Arial" panose="020B0604020202020204" pitchFamily="34" charset="0"/>
            </a:endParaRPr>
          </a:p>
          <a:p>
            <a:pPr marL="0" indent="0" algn="just">
              <a:buNone/>
            </a:pPr>
            <a:endParaRPr lang="en-US" sz="1600" dirty="0">
              <a:latin typeface="Arial" panose="020B0604020202020204" pitchFamily="34" charset="0"/>
              <a:cs typeface="Arial" panose="020B0604020202020204" pitchFamily="34" charset="0"/>
            </a:endParaRPr>
          </a:p>
          <a:p>
            <a:pPr marL="0" indent="0" algn="just">
              <a:buNone/>
            </a:pPr>
            <a:r>
              <a:rPr lang="en-US" sz="1600" dirty="0" smtClean="0">
                <a:latin typeface="Arial" panose="020B0604020202020204" pitchFamily="34" charset="0"/>
                <a:cs typeface="Arial" panose="020B0604020202020204" pitchFamily="34" charset="0"/>
              </a:rPr>
              <a:t>Mrs </a:t>
            </a:r>
            <a:r>
              <a:rPr lang="en-US" sz="1600" dirty="0">
                <a:latin typeface="Arial" panose="020B0604020202020204" pitchFamily="34" charset="0"/>
                <a:cs typeface="Arial" panose="020B0604020202020204" pitchFamily="34" charset="0"/>
              </a:rPr>
              <a:t>Wells - Head of Department</a:t>
            </a:r>
            <a:endParaRPr lang="en-GB" sz="1600" dirty="0">
              <a:latin typeface="Arial" panose="020B0604020202020204" pitchFamily="34" charset="0"/>
              <a:cs typeface="Arial" panose="020B0604020202020204" pitchFamily="34" charset="0"/>
            </a:endParaRPr>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11" name="Content Placeholder 2"/>
          <p:cNvPicPr>
            <a:picLocks noChangeAspect="1"/>
          </p:cNvPicPr>
          <p:nvPr/>
        </p:nvPicPr>
        <p:blipFill>
          <a:blip r:embed="rId3"/>
          <a:stretch>
            <a:fillRect/>
          </a:stretch>
        </p:blipFill>
        <p:spPr>
          <a:xfrm>
            <a:off x="6197600" y="2301803"/>
            <a:ext cx="5384800" cy="3122757"/>
          </a:xfrm>
          <a:prstGeom prst="rect">
            <a:avLst/>
          </a:prstGeom>
        </p:spPr>
      </p:pic>
    </p:spTree>
    <p:extLst>
      <p:ext uri="{BB962C8B-B14F-4D97-AF65-F5344CB8AC3E}">
        <p14:creationId xmlns:p14="http://schemas.microsoft.com/office/powerpoint/2010/main" val="19762314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Science</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t">
            <a:normAutofit fontScale="92500"/>
          </a:bodyPr>
          <a:lstStyle/>
          <a:p>
            <a:pPr marL="0" indent="0" algn="just">
              <a:buNone/>
            </a:pPr>
            <a:r>
              <a:rPr lang="en-GB" sz="1600" dirty="0">
                <a:latin typeface="Arial" panose="020B0604020202020204" pitchFamily="34" charset="0"/>
                <a:cs typeface="Arial" panose="020B0604020202020204" pitchFamily="34" charset="0"/>
              </a:rPr>
              <a:t>I am Mr </a:t>
            </a:r>
            <a:r>
              <a:rPr lang="en-GB" sz="1600" dirty="0" smtClean="0">
                <a:latin typeface="Arial" panose="020B0604020202020204" pitchFamily="34" charset="0"/>
                <a:cs typeface="Arial" panose="020B0604020202020204" pitchFamily="34" charset="0"/>
              </a:rPr>
              <a:t>Kavanagh </a:t>
            </a:r>
            <a:r>
              <a:rPr lang="en-GB" sz="1600" dirty="0">
                <a:latin typeface="Arial" panose="020B0604020202020204" pitchFamily="34" charset="0"/>
                <a:cs typeface="Arial" panose="020B0604020202020204" pitchFamily="34" charset="0"/>
              </a:rPr>
              <a:t>the Head of </a:t>
            </a:r>
            <a:r>
              <a:rPr lang="en-GB" sz="1600" dirty="0" smtClean="0">
                <a:latin typeface="Arial" panose="020B0604020202020204" pitchFamily="34" charset="0"/>
                <a:cs typeface="Arial" panose="020B0604020202020204" pitchFamily="34" charset="0"/>
              </a:rPr>
              <a:t>Science </a:t>
            </a:r>
            <a:r>
              <a:rPr lang="en-GB" sz="1600" dirty="0">
                <a:latin typeface="Arial" panose="020B0604020202020204" pitchFamily="34" charset="0"/>
                <a:cs typeface="Arial" panose="020B0604020202020204" pitchFamily="34" charset="0"/>
              </a:rPr>
              <a:t>at Reigate School and </a:t>
            </a:r>
            <a:r>
              <a:rPr lang="en-GB" sz="1600" dirty="0" smtClean="0">
                <a:latin typeface="Arial" panose="020B0604020202020204" pitchFamily="34" charset="0"/>
                <a:cs typeface="Arial" panose="020B0604020202020204" pitchFamily="34" charset="0"/>
              </a:rPr>
              <a:t>I, </a:t>
            </a:r>
            <a:r>
              <a:rPr lang="en-GB" sz="1600" dirty="0">
                <a:latin typeface="Arial" panose="020B0604020202020204" pitchFamily="34" charset="0"/>
                <a:cs typeface="Arial" panose="020B0604020202020204" pitchFamily="34" charset="0"/>
              </a:rPr>
              <a:t>along with the other Science </a:t>
            </a:r>
            <a:r>
              <a:rPr lang="en-GB" sz="1600" dirty="0" smtClean="0">
                <a:latin typeface="Arial" panose="020B0604020202020204" pitchFamily="34" charset="0"/>
                <a:cs typeface="Arial" panose="020B0604020202020204" pitchFamily="34" charset="0"/>
              </a:rPr>
              <a:t>teachers, </a:t>
            </a:r>
            <a:r>
              <a:rPr lang="en-GB" sz="1600" dirty="0">
                <a:latin typeface="Arial" panose="020B0604020202020204" pitchFamily="34" charset="0"/>
                <a:cs typeface="Arial" panose="020B0604020202020204" pitchFamily="34" charset="0"/>
              </a:rPr>
              <a:t>welcome you to Science at Reigate </a:t>
            </a:r>
            <a:r>
              <a:rPr lang="en-GB" sz="1600" dirty="0" smtClean="0">
                <a:latin typeface="Arial" panose="020B0604020202020204" pitchFamily="34" charset="0"/>
                <a:cs typeface="Arial" panose="020B0604020202020204" pitchFamily="34" charset="0"/>
              </a:rPr>
              <a:t>School.  We </a:t>
            </a:r>
            <a:r>
              <a:rPr lang="en-GB" sz="1600" dirty="0">
                <a:latin typeface="Arial" panose="020B0604020202020204" pitchFamily="34" charset="0"/>
                <a:cs typeface="Arial" panose="020B0604020202020204" pitchFamily="34" charset="0"/>
              </a:rPr>
              <a:t>can't wait to get started and have some fascinating topics to begin the year with.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In </a:t>
            </a:r>
            <a:r>
              <a:rPr lang="en-GB" sz="1600" dirty="0">
                <a:latin typeface="Arial" panose="020B0604020202020204" pitchFamily="34" charset="0"/>
                <a:cs typeface="Arial" panose="020B0604020202020204" pitchFamily="34" charset="0"/>
              </a:rPr>
              <a:t>the autumn term we will be looking at cells and organs. You will be hands on using a microscope and seeing organs like the heart, lungs and kidneys up close. </a:t>
            </a:r>
            <a:r>
              <a:rPr lang="en-GB" sz="1600" dirty="0" smtClean="0">
                <a:latin typeface="Arial" panose="020B0604020202020204" pitchFamily="34" charset="0"/>
                <a:cs typeface="Arial" panose="020B0604020202020204" pitchFamily="34" charset="0"/>
              </a:rPr>
              <a:t> The </a:t>
            </a:r>
            <a:r>
              <a:rPr lang="en-GB" sz="1600" dirty="0">
                <a:latin typeface="Arial" panose="020B0604020202020204" pitchFamily="34" charset="0"/>
                <a:cs typeface="Arial" panose="020B0604020202020204" pitchFamily="34" charset="0"/>
              </a:rPr>
              <a:t>chemistry topic introduces particles and we will be using a Bunsen burner to help understand some physical changes. </a:t>
            </a:r>
            <a:r>
              <a:rPr lang="en-GB" sz="1600" dirty="0" smtClean="0">
                <a:latin typeface="Arial" panose="020B0604020202020204" pitchFamily="34" charset="0"/>
                <a:cs typeface="Arial" panose="020B0604020202020204" pitchFamily="34" charset="0"/>
              </a:rPr>
              <a:t>In </a:t>
            </a:r>
            <a:r>
              <a:rPr lang="en-GB" sz="1600" dirty="0">
                <a:latin typeface="Arial" panose="020B0604020202020204" pitchFamily="34" charset="0"/>
                <a:cs typeface="Arial" panose="020B0604020202020204" pitchFamily="34" charset="0"/>
              </a:rPr>
              <a:t>Physics we will be looking at energy, specifically burning foods to see how much energy they contain. </a:t>
            </a:r>
            <a:r>
              <a:rPr lang="en-GB" sz="1600" dirty="0" smtClean="0">
                <a:latin typeface="Arial" panose="020B0604020202020204" pitchFamily="34" charset="0"/>
                <a:cs typeface="Arial" panose="020B0604020202020204" pitchFamily="34" charset="0"/>
              </a:rPr>
              <a:t> </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What </a:t>
            </a:r>
            <a:r>
              <a:rPr lang="en-GB" sz="1600" dirty="0">
                <a:latin typeface="Arial" panose="020B0604020202020204" pitchFamily="34" charset="0"/>
                <a:cs typeface="Arial" panose="020B0604020202020204" pitchFamily="34" charset="0"/>
              </a:rPr>
              <a:t>more could you want from the start of the year - flame, animal body parts and chemicals!</a:t>
            </a: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a:latin typeface="Arial" panose="020B0604020202020204" pitchFamily="34" charset="0"/>
                <a:cs typeface="Arial" panose="020B0604020202020204" pitchFamily="34" charset="0"/>
              </a:rPr>
              <a:t>Mr Kavanagh - Head of Department</a:t>
            </a:r>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189" t="10312" r="31123" b="19882"/>
          <a:stretch/>
        </p:blipFill>
        <p:spPr bwMode="auto">
          <a:xfrm>
            <a:off x="6303817" y="2097370"/>
            <a:ext cx="5278583" cy="3531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14734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dirty="0" smtClean="0"/>
              <a:t> Geography </a:t>
            </a:r>
            <a:endParaRPr lang="en-GB" dirty="0"/>
          </a:p>
        </p:txBody>
      </p:sp>
      <p:sp>
        <p:nvSpPr>
          <p:cNvPr id="5" name="Content Placeholder 4"/>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chor="ctr">
            <a:normAutofit/>
          </a:bodyPr>
          <a:lstStyle/>
          <a:p>
            <a:pPr marL="0" indent="0" algn="just">
              <a:buNone/>
            </a:pPr>
            <a:r>
              <a:rPr lang="en-GB" sz="1600" dirty="0">
                <a:latin typeface="Arial" panose="020B0604020202020204" pitchFamily="34" charset="0"/>
                <a:cs typeface="Arial" panose="020B0604020202020204" pitchFamily="34" charset="0"/>
              </a:rPr>
              <a:t>Hello and welcome to the wonderful ‘world’ of Geography!  All the Geography teachers are looking forward to exploring our world with you, how it works and how we interact with it.  We are the key to what the world will look like in the future.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During </a:t>
            </a:r>
            <a:r>
              <a:rPr lang="en-GB" sz="1600" dirty="0">
                <a:latin typeface="Arial" panose="020B0604020202020204" pitchFamily="34" charset="0"/>
                <a:cs typeface="Arial" panose="020B0604020202020204" pitchFamily="34" charset="0"/>
              </a:rPr>
              <a:t>the first year we will be exploring the rainforest and deserts, investigating why the world’s population is growing and the challenges of both youthful and ageing populations.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smtClean="0">
                <a:latin typeface="Arial" panose="020B0604020202020204" pitchFamily="34" charset="0"/>
                <a:cs typeface="Arial" panose="020B0604020202020204" pitchFamily="34" charset="0"/>
              </a:rPr>
              <a:t>We </a:t>
            </a:r>
            <a:r>
              <a:rPr lang="en-GB" sz="1600" dirty="0">
                <a:latin typeface="Arial" panose="020B0604020202020204" pitchFamily="34" charset="0"/>
                <a:cs typeface="Arial" panose="020B0604020202020204" pitchFamily="34" charset="0"/>
              </a:rPr>
              <a:t>will also be looking at settlements and how they have grown up, and delving into the geography of food – where it comes from, and its impact on us and the environment. </a:t>
            </a:r>
            <a:endParaRPr lang="en-GB" sz="1600" dirty="0" smtClean="0">
              <a:latin typeface="Arial" panose="020B0604020202020204" pitchFamily="34" charset="0"/>
              <a:cs typeface="Arial" panose="020B0604020202020204" pitchFamily="34" charset="0"/>
            </a:endParaRPr>
          </a:p>
          <a:p>
            <a:pPr marL="0" indent="0" algn="just">
              <a:buNone/>
            </a:pPr>
            <a:endParaRPr lang="en-GB" sz="1600" dirty="0">
              <a:latin typeface="Arial" panose="020B0604020202020204" pitchFamily="34" charset="0"/>
              <a:cs typeface="Arial" panose="020B0604020202020204" pitchFamily="34" charset="0"/>
            </a:endParaRPr>
          </a:p>
          <a:p>
            <a:pPr marL="0" indent="0" algn="just">
              <a:buNone/>
            </a:pPr>
            <a:r>
              <a:rPr lang="en-GB" sz="1600" dirty="0">
                <a:latin typeface="Arial" panose="020B0604020202020204" pitchFamily="34" charset="0"/>
                <a:cs typeface="Arial" panose="020B0604020202020204" pitchFamily="34" charset="0"/>
              </a:rPr>
              <a:t>Miss Sutton - Head of Department</a:t>
            </a:r>
          </a:p>
          <a:p>
            <a:pPr marL="0" indent="0">
              <a:buNone/>
            </a:pPr>
            <a:endParaRPr lang="en-GB"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r="65859"/>
          <a:stretch/>
        </p:blipFill>
        <p:spPr>
          <a:xfrm>
            <a:off x="784168" y="462263"/>
            <a:ext cx="3397135" cy="767745"/>
          </a:xfrm>
          <a:prstGeom prst="rect">
            <a:avLst/>
          </a:prstGeom>
        </p:spPr>
      </p:pic>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4343"/>
          <a:stretch/>
        </p:blipFill>
        <p:spPr>
          <a:xfrm>
            <a:off x="8495608" y="422810"/>
            <a:ext cx="2815244" cy="846649"/>
          </a:xfrm>
          <a:prstGeom prst="rect">
            <a:avLst/>
          </a:prstGeom>
        </p:spPr>
      </p:pic>
      <p:pic>
        <p:nvPicPr>
          <p:cNvPr id="3" name="Picture 2"/>
          <p:cNvPicPr>
            <a:picLocks noChangeAspect="1"/>
          </p:cNvPicPr>
          <p:nvPr/>
        </p:nvPicPr>
        <p:blipFill>
          <a:blip r:embed="rId3"/>
          <a:stretch>
            <a:fillRect/>
          </a:stretch>
        </p:blipFill>
        <p:spPr>
          <a:xfrm>
            <a:off x="6245786" y="2098758"/>
            <a:ext cx="5408658" cy="3600990"/>
          </a:xfrm>
          <a:prstGeom prst="rect">
            <a:avLst/>
          </a:prstGeom>
        </p:spPr>
      </p:pic>
    </p:spTree>
    <p:extLst>
      <p:ext uri="{BB962C8B-B14F-4D97-AF65-F5344CB8AC3E}">
        <p14:creationId xmlns:p14="http://schemas.microsoft.com/office/powerpoint/2010/main" val="2879873023"/>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508</Words>
  <Application>Microsoft Office PowerPoint</Application>
  <PresentationFormat>Widescreen</PresentationFormat>
  <Paragraphs>83</Paragraphs>
  <Slides>12</Slides>
  <Notes>0</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12</vt:i4>
      </vt:variant>
    </vt:vector>
  </HeadingPairs>
  <TitlesOfParts>
    <vt:vector size="16" baseType="lpstr">
      <vt:lpstr>Arial</vt:lpstr>
      <vt:lpstr>Calibri</vt:lpstr>
      <vt:lpstr>2_Office Theme</vt:lpstr>
      <vt:lpstr>3_Office Theme</vt:lpstr>
      <vt:lpstr>PowerPoint Presentation</vt:lpstr>
      <vt:lpstr>Overview</vt:lpstr>
      <vt:lpstr>Heads Welcome</vt:lpstr>
      <vt:lpstr>Virtual Tour</vt:lpstr>
      <vt:lpstr>Meet the Departments</vt:lpstr>
      <vt:lpstr>English </vt:lpstr>
      <vt:lpstr>Maths </vt:lpstr>
      <vt:lpstr> Science</vt:lpstr>
      <vt:lpstr> Geography </vt:lpstr>
      <vt:lpstr> History</vt:lpstr>
      <vt:lpstr> MFL</vt:lpstr>
      <vt:lpstr> PE</vt:lpstr>
    </vt:vector>
  </TitlesOfParts>
  <Company>Reigate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 Robinson (I.T. Services-Reigate School)</dc:creator>
  <cp:lastModifiedBy>C. Robinson (I.T. Services-Reigate School)</cp:lastModifiedBy>
  <cp:revision>2</cp:revision>
  <dcterms:created xsi:type="dcterms:W3CDTF">2021-05-24T08:53:50Z</dcterms:created>
  <dcterms:modified xsi:type="dcterms:W3CDTF">2021-05-24T09:11:55Z</dcterms:modified>
</cp:coreProperties>
</file>