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57" r:id="rId3"/>
    <p:sldId id="258" r:id="rId4"/>
    <p:sldId id="259" r:id="rId5"/>
    <p:sldId id="269" r:id="rId6"/>
    <p:sldId id="261" r:id="rId7"/>
    <p:sldId id="262" r:id="rId8"/>
    <p:sldId id="263" r:id="rId9"/>
    <p:sldId id="264" r:id="rId10"/>
    <p:sldId id="265" r:id="rId11"/>
    <p:sldId id="266" r:id="rId12"/>
    <p:sldId id="267" r:id="rId13"/>
    <p:sldId id="26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5" d="100"/>
          <a:sy n="115" d="100"/>
        </p:scale>
        <p:origin x="36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02D43707-F7A8-4754-8B69-FFE5FB4DBE92}" type="datetimeFigureOut">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25/04/2023</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B5CBC3D-666F-4C0C-9FED-B3D78A3291E1}" type="slidenum">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137306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02D43707-F7A8-4754-8B69-FFE5FB4DBE92}" type="datetimeFigureOut">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25/04/2023</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B5CBC3D-666F-4C0C-9FED-B3D78A3291E1}" type="slidenum">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242193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02D43707-F7A8-4754-8B69-FFE5FB4DBE92}" type="datetimeFigureOut">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25/04/2023</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B5CBC3D-666F-4C0C-9FED-B3D78A3291E1}" type="slidenum">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85140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02D43707-F7A8-4754-8B69-FFE5FB4DBE92}" type="datetimeFigureOut">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25/04/2023</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B5CBC3D-666F-4C0C-9FED-B3D78A3291E1}" type="slidenum">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403900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02D43707-F7A8-4754-8B69-FFE5FB4DBE92}" type="datetimeFigureOut">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25/04/2023</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B5CBC3D-666F-4C0C-9FED-B3D78A3291E1}" type="slidenum">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538761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smtClean="0"/>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02D43707-F7A8-4754-8B69-FFE5FB4DBE92}" type="datetimeFigureOut">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25/04/2023</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B5CBC3D-666F-4C0C-9FED-B3D78A3291E1}" type="slidenum">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538276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02D43707-F7A8-4754-8B69-FFE5FB4DBE92}" type="datetimeFigureOut">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25/04/2023</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B5CBC3D-666F-4C0C-9FED-B3D78A3291E1}" type="slidenum">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847432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02D43707-F7A8-4754-8B69-FFE5FB4DBE92}" type="datetimeFigureOut">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25/04/2023</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B5CBC3D-666F-4C0C-9FED-B3D78A3291E1}" type="slidenum">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962512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02D43707-F7A8-4754-8B69-FFE5FB4DBE92}" type="datetimeFigureOut">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25/04/2023</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B5CBC3D-666F-4C0C-9FED-B3D78A3291E1}" type="slidenum">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94758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02D43707-F7A8-4754-8B69-FFE5FB4DBE92}" type="datetimeFigureOut">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25/04/2023</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B5CBC3D-666F-4C0C-9FED-B3D78A3291E1}" type="slidenum">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Rectangle 4"/>
          <p:cNvSpPr/>
          <p:nvPr userDrawn="1"/>
        </p:nvSpPr>
        <p:spPr>
          <a:xfrm>
            <a:off x="0" y="10282"/>
            <a:ext cx="12192000" cy="684771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306208977"/>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smtClean="0"/>
              <a:t>Click to edit Master title style</a:t>
            </a:r>
            <a:endParaRPr lang="en-GB"/>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02D43707-F7A8-4754-8B69-FFE5FB4DBE92}" type="datetimeFigureOut">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25/04/2023</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B5CBC3D-666F-4C0C-9FED-B3D78A3291E1}" type="slidenum">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9265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02D43707-F7A8-4754-8B69-FFE5FB4DBE92}" type="datetimeFigureOut">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25/04/2023</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B5CBC3D-666F-4C0C-9FED-B3D78A3291E1}" type="slidenum">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26158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smtClean="0"/>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02D43707-F7A8-4754-8B69-FFE5FB4DBE92}" type="datetimeFigureOut">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25/04/2023</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B5CBC3D-666F-4C0C-9FED-B3D78A3291E1}" type="slidenum">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114308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02D43707-F7A8-4754-8B69-FFE5FB4DBE92}" type="datetimeFigureOut">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25/04/2023</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B5CBC3D-666F-4C0C-9FED-B3D78A3291E1}" type="slidenum">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643624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02D43707-F7A8-4754-8B69-FFE5FB4DBE92}" type="datetimeFigureOut">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25/04/2023</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B5CBC3D-666F-4C0C-9FED-B3D78A3291E1}" type="slidenum">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15507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smtClean="0"/>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02D43707-F7A8-4754-8B69-FFE5FB4DBE92}" type="datetimeFigureOut">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25/04/2023</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B5CBC3D-666F-4C0C-9FED-B3D78A3291E1}" type="slidenum">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166528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02D43707-F7A8-4754-8B69-FFE5FB4DBE92}" type="datetimeFigureOut">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25/04/2023</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B5CBC3D-666F-4C0C-9FED-B3D78A3291E1}" type="slidenum">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379208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02D43707-F7A8-4754-8B69-FFE5FB4DBE92}" type="datetimeFigureOut">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25/04/2023</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B5CBC3D-666F-4C0C-9FED-B3D78A3291E1}" type="slidenum">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167057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02D43707-F7A8-4754-8B69-FFE5FB4DBE92}" type="datetimeFigureOut">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25/04/2023</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B5CBC3D-666F-4C0C-9FED-B3D78A3291E1}" type="slidenum">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730548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02D43707-F7A8-4754-8B69-FFE5FB4DBE92}" type="datetimeFigureOut">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25/04/2023</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B5CBC3D-666F-4C0C-9FED-B3D78A3291E1}" type="slidenum">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Rectangle 4"/>
          <p:cNvSpPr/>
          <p:nvPr userDrawn="1"/>
        </p:nvSpPr>
        <p:spPr>
          <a:xfrm>
            <a:off x="0" y="10282"/>
            <a:ext cx="12192000" cy="684771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92299009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smtClean="0"/>
              <a:t>Click to edit Master title style</a:t>
            </a:r>
            <a:endParaRPr lang="en-GB"/>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02D43707-F7A8-4754-8B69-FFE5FB4DBE92}" type="datetimeFigureOut">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25/04/2023</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B5CBC3D-666F-4C0C-9FED-B3D78A3291E1}" type="slidenum">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019202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smtClean="0"/>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02D43707-F7A8-4754-8B69-FFE5FB4DBE92}" type="datetimeFigureOut">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25/04/2023</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B5CBC3D-666F-4C0C-9FED-B3D78A3291E1}" type="slidenum">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776156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fld id="{02D43707-F7A8-4754-8B69-FFE5FB4DBE92}" type="datetimeFigureOut">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25/04/2023</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4B5CBC3D-666F-4C0C-9FED-B3D78A3291E1}" type="slidenum">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541311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fld id="{02D43707-F7A8-4754-8B69-FFE5FB4DBE92}" type="datetimeFigureOut">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25/04/2023</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4B5CBC3D-666F-4C0C-9FED-B3D78A3291E1}" type="slidenum">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0434502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mailto:info@reigate-school.surrey.sch.uk" TargetMode="External"/><Relationship Id="rId1" Type="http://schemas.openxmlformats.org/officeDocument/2006/relationships/slideLayout" Target="../slideLayouts/slideLayout4.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918" t="10174" r="30724" b="19823"/>
          <a:stretch/>
        </p:blipFill>
        <p:spPr bwMode="auto">
          <a:xfrm>
            <a:off x="695559" y="1379912"/>
            <a:ext cx="10859131" cy="51605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484" t="5897" r="4749"/>
          <a:stretch/>
        </p:blipFill>
        <p:spPr>
          <a:xfrm>
            <a:off x="326407" y="165513"/>
            <a:ext cx="4313073" cy="819554"/>
          </a:xfrm>
          <a:prstGeom prst="rect">
            <a:avLst/>
          </a:prstGeom>
        </p:spPr>
      </p:pic>
      <p:sp>
        <p:nvSpPr>
          <p:cNvPr id="2" name="Rectangle 1"/>
          <p:cNvSpPr/>
          <p:nvPr/>
        </p:nvSpPr>
        <p:spPr>
          <a:xfrm>
            <a:off x="5722635" y="165513"/>
            <a:ext cx="5119222"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4F81BD"/>
                  </a:solidFill>
                  <a:prstDash val="solid"/>
                </a:ln>
                <a:solidFill>
                  <a:srgbClr val="70AD47">
                    <a:tint val="1000"/>
                  </a:srgbClr>
                </a:solidFill>
                <a:effectLst>
                  <a:glow rad="38100">
                    <a:srgbClr val="4F81BD">
                      <a:alpha val="40000"/>
                    </a:srgbClr>
                  </a:glow>
                </a:effectLst>
                <a:uLnTx/>
                <a:uFillTx/>
                <a:latin typeface="Calibri"/>
                <a:ea typeface="+mn-ea"/>
                <a:cs typeface="+mn-cs"/>
              </a:rPr>
              <a:t>Virtual </a:t>
            </a:r>
            <a:r>
              <a:rPr kumimoji="0" lang="en-US" sz="4800" b="1" i="0" u="none" strike="noStrike" kern="1200" cap="none" spc="50" normalizeH="0" baseline="0" noProof="0" dirty="0" smtClean="0">
                <a:ln w="9525" cmpd="sng">
                  <a:solidFill>
                    <a:srgbClr val="4F81BD"/>
                  </a:solidFill>
                  <a:prstDash val="solid"/>
                </a:ln>
                <a:solidFill>
                  <a:srgbClr val="70AD47">
                    <a:tint val="1000"/>
                  </a:srgbClr>
                </a:solidFill>
                <a:effectLst>
                  <a:glow rad="38100">
                    <a:srgbClr val="4F81BD">
                      <a:alpha val="40000"/>
                    </a:srgbClr>
                  </a:glow>
                </a:effectLst>
                <a:uLnTx/>
                <a:uFillTx/>
                <a:latin typeface="Calibri"/>
                <a:ea typeface="+mn-ea"/>
                <a:cs typeface="+mn-cs"/>
              </a:rPr>
              <a:t>Prospectus</a:t>
            </a:r>
            <a:endParaRPr kumimoji="0" lang="en-US" sz="4800" b="1" i="0" u="none" strike="noStrike" kern="1200" cap="none" spc="50" normalizeH="0" baseline="0" noProof="0" dirty="0">
              <a:ln w="9525" cmpd="sng">
                <a:solidFill>
                  <a:srgbClr val="4F81BD"/>
                </a:solidFill>
                <a:prstDash val="solid"/>
              </a:ln>
              <a:solidFill>
                <a:srgbClr val="70AD47">
                  <a:tint val="1000"/>
                </a:srgbClr>
              </a:solidFill>
              <a:effectLst>
                <a:glow rad="38100">
                  <a:srgbClr val="4F81BD">
                    <a:alpha val="40000"/>
                  </a:srgbClr>
                </a:glow>
              </a:effectLst>
              <a:uLnTx/>
              <a:uFillTx/>
              <a:latin typeface="Calibri"/>
              <a:ea typeface="+mn-ea"/>
              <a:cs typeface="+mn-cs"/>
            </a:endParaRPr>
          </a:p>
        </p:txBody>
      </p:sp>
    </p:spTree>
    <p:extLst>
      <p:ext uri="{BB962C8B-B14F-4D97-AF65-F5344CB8AC3E}">
        <p14:creationId xmlns:p14="http://schemas.microsoft.com/office/powerpoint/2010/main" val="12526006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r>
              <a:rPr lang="en-US" dirty="0" smtClean="0"/>
              <a:t> History</a:t>
            </a:r>
            <a:endParaRPr lang="en-GB" dirty="0"/>
          </a:p>
        </p:txBody>
      </p:sp>
      <p:sp>
        <p:nvSpPr>
          <p:cNvPr id="5" name="Content Placeholder 4"/>
          <p:cNvSpPr>
            <a:spLocks noGrp="1"/>
          </p:cNvSpPr>
          <p:nvPr>
            <p:ph sz="half" idx="1"/>
          </p:nvPr>
        </p:nvSpPr>
        <p:spPr/>
        <p:style>
          <a:lnRef idx="2">
            <a:schemeClr val="accent6"/>
          </a:lnRef>
          <a:fillRef idx="1">
            <a:schemeClr val="lt1"/>
          </a:fillRef>
          <a:effectRef idx="0">
            <a:schemeClr val="accent6"/>
          </a:effectRef>
          <a:fontRef idx="minor">
            <a:schemeClr val="dk1"/>
          </a:fontRef>
        </p:style>
        <p:txBody>
          <a:bodyPr anchor="t">
            <a:normAutofit/>
          </a:bodyPr>
          <a:lstStyle/>
          <a:p>
            <a:pPr marL="0" indent="0">
              <a:buNone/>
            </a:pPr>
            <a:r>
              <a:rPr lang="en-GB" sz="1600" dirty="0">
                <a:latin typeface="Arial" panose="020B0604020202020204" pitchFamily="34" charset="0"/>
                <a:cs typeface="Arial" panose="020B0604020202020204" pitchFamily="34" charset="0"/>
              </a:rPr>
              <a:t>Hello and welcome to the History Department at Reigate School!</a:t>
            </a:r>
          </a:p>
          <a:p>
            <a:pPr marL="0" indent="0">
              <a:buNone/>
            </a:pPr>
            <a:endParaRPr lang="en-GB" sz="1600" dirty="0">
              <a:latin typeface="Arial" panose="020B0604020202020204" pitchFamily="34" charset="0"/>
              <a:cs typeface="Arial" panose="020B0604020202020204" pitchFamily="34" charset="0"/>
            </a:endParaRPr>
          </a:p>
          <a:p>
            <a:pPr marL="0" indent="0">
              <a:buNone/>
            </a:pPr>
            <a:r>
              <a:rPr lang="en-GB" sz="1600" dirty="0">
                <a:latin typeface="Arial" panose="020B0604020202020204" pitchFamily="34" charset="0"/>
                <a:cs typeface="Arial" panose="020B0604020202020204" pitchFamily="34" charset="0"/>
              </a:rPr>
              <a:t>You will be completing a fascinating tour of History in the Medieval Period. You will find out why 1066 was such an important year, how historians have investigated the Silk Roads, why Medieval monarchs faced so many difficulties and why a King was found in a car park! You will also find out about why the Black Death changed England and how England has always been a country made up of lots of different types of people.</a:t>
            </a:r>
          </a:p>
          <a:p>
            <a:pPr marL="0" indent="0">
              <a:buNone/>
            </a:pPr>
            <a:r>
              <a:rPr lang="en-GB" sz="1600" dirty="0">
                <a:latin typeface="Arial" panose="020B0604020202020204" pitchFamily="34" charset="0"/>
                <a:cs typeface="Arial" panose="020B0604020202020204" pitchFamily="34" charset="0"/>
              </a:rPr>
              <a:t> </a:t>
            </a:r>
          </a:p>
          <a:p>
            <a:pPr marL="0" indent="0">
              <a:buNone/>
            </a:pPr>
            <a:r>
              <a:rPr lang="en-GB" sz="1600" dirty="0">
                <a:latin typeface="Arial" panose="020B0604020202020204" pitchFamily="34" charset="0"/>
                <a:cs typeface="Arial" panose="020B0604020202020204" pitchFamily="34" charset="0"/>
              </a:rPr>
              <a:t>Studying the past is key to understanding the present so we are looking forward to exploring our History with you.</a:t>
            </a:r>
          </a:p>
          <a:p>
            <a:pPr marL="0" indent="0" algn="just">
              <a:buNone/>
            </a:pPr>
            <a:endParaRPr lang="en-GB" sz="1600" dirty="0">
              <a:latin typeface="Arial" panose="020B0604020202020204" pitchFamily="34" charset="0"/>
              <a:cs typeface="Arial" panose="020B0604020202020204" pitchFamily="34" charset="0"/>
            </a:endParaRPr>
          </a:p>
          <a:p>
            <a:pPr marL="0" indent="0" algn="just">
              <a:buNone/>
            </a:pPr>
            <a:r>
              <a:rPr lang="en-GB" sz="1600" dirty="0">
                <a:latin typeface="Arial" panose="020B0604020202020204" pitchFamily="34" charset="0"/>
                <a:cs typeface="Arial" panose="020B0604020202020204" pitchFamily="34" charset="0"/>
              </a:rPr>
              <a:t>Mrs Thomas - Head of Department</a:t>
            </a:r>
          </a:p>
          <a:p>
            <a:pPr marL="0" indent="0">
              <a:buNone/>
            </a:pPr>
            <a:endParaRPr lang="en-GB" dirty="0"/>
          </a:p>
        </p:txBody>
      </p:sp>
      <p:pic>
        <p:nvPicPr>
          <p:cNvPr id="8" name="Content Placeholder 5"/>
          <p:cNvPicPr>
            <a:picLocks noChangeAspect="1"/>
          </p:cNvPicPr>
          <p:nvPr/>
        </p:nvPicPr>
        <p:blipFill rotWithShape="1">
          <a:blip r:embed="rId2">
            <a:extLst>
              <a:ext uri="{28A0092B-C50C-407E-A947-70E740481C1C}">
                <a14:useLocalDpi xmlns:a14="http://schemas.microsoft.com/office/drawing/2010/main" val="0"/>
              </a:ext>
            </a:extLst>
          </a:blip>
          <a:srcRect r="65859"/>
          <a:stretch/>
        </p:blipFill>
        <p:spPr>
          <a:xfrm>
            <a:off x="784168" y="462263"/>
            <a:ext cx="3397135" cy="767745"/>
          </a:xfrm>
          <a:prstGeom prst="rect">
            <a:avLst/>
          </a:prstGeom>
        </p:spPr>
      </p:pic>
      <p:pic>
        <p:nvPicPr>
          <p:cNvPr id="9" name="Content Placeholder 5"/>
          <p:cNvPicPr>
            <a:picLocks noChangeAspect="1"/>
          </p:cNvPicPr>
          <p:nvPr/>
        </p:nvPicPr>
        <p:blipFill rotWithShape="1">
          <a:blip r:embed="rId2">
            <a:extLst>
              <a:ext uri="{28A0092B-C50C-407E-A947-70E740481C1C}">
                <a14:useLocalDpi xmlns:a14="http://schemas.microsoft.com/office/drawing/2010/main" val="0"/>
              </a:ext>
            </a:extLst>
          </a:blip>
          <a:srcRect l="74343"/>
          <a:stretch/>
        </p:blipFill>
        <p:spPr>
          <a:xfrm>
            <a:off x="8495608" y="422810"/>
            <a:ext cx="2815244" cy="846649"/>
          </a:xfrm>
          <a:prstGeom prst="rect">
            <a:avLst/>
          </a:prstGeom>
        </p:spPr>
      </p:pic>
      <p:pic>
        <p:nvPicPr>
          <p:cNvPr id="3" name="Content Placeholder 2"/>
          <p:cNvPicPr>
            <a:picLocks noGrp="1" noChangeAspect="1"/>
          </p:cNvPicPr>
          <p:nvPr>
            <p:ph sz="half" idx="2"/>
          </p:nvPr>
        </p:nvPicPr>
        <p:blipFill>
          <a:blip r:embed="rId3"/>
          <a:stretch>
            <a:fillRect/>
          </a:stretch>
        </p:blipFill>
        <p:spPr>
          <a:xfrm>
            <a:off x="6197600" y="2084370"/>
            <a:ext cx="5384800" cy="3557622"/>
          </a:xfrm>
          <a:prstGeom prst="rect">
            <a:avLst/>
          </a:prstGeom>
        </p:spPr>
      </p:pic>
    </p:spTree>
    <p:extLst>
      <p:ext uri="{BB962C8B-B14F-4D97-AF65-F5344CB8AC3E}">
        <p14:creationId xmlns:p14="http://schemas.microsoft.com/office/powerpoint/2010/main" val="32649898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r>
              <a:rPr lang="en-US" dirty="0" smtClean="0"/>
              <a:t> MFL</a:t>
            </a:r>
            <a:endParaRPr lang="en-GB" dirty="0"/>
          </a:p>
        </p:txBody>
      </p:sp>
      <p:sp>
        <p:nvSpPr>
          <p:cNvPr id="5" name="Content Placeholder 4"/>
          <p:cNvSpPr>
            <a:spLocks noGrp="1"/>
          </p:cNvSpPr>
          <p:nvPr>
            <p:ph sz="half" idx="1"/>
          </p:nvPr>
        </p:nvSpPr>
        <p:spPr/>
        <p:style>
          <a:lnRef idx="2">
            <a:schemeClr val="accent6"/>
          </a:lnRef>
          <a:fillRef idx="1">
            <a:schemeClr val="lt1"/>
          </a:fillRef>
          <a:effectRef idx="0">
            <a:schemeClr val="accent6"/>
          </a:effectRef>
          <a:fontRef idx="minor">
            <a:schemeClr val="dk1"/>
          </a:fontRef>
        </p:style>
        <p:txBody>
          <a:bodyPr anchor="t">
            <a:normAutofit fontScale="77500" lnSpcReduction="20000"/>
          </a:bodyPr>
          <a:lstStyle/>
          <a:p>
            <a:pPr marL="0" indent="0" algn="just">
              <a:buNone/>
            </a:pPr>
            <a:endParaRPr lang="en-GB" dirty="0" smtClean="0">
              <a:latin typeface="Arial" panose="020B0604020202020204" pitchFamily="34" charset="0"/>
              <a:cs typeface="Arial" panose="020B0604020202020204" pitchFamily="34" charset="0"/>
            </a:endParaRPr>
          </a:p>
          <a:p>
            <a:pPr marL="0" indent="0" algn="just">
              <a:buNone/>
            </a:pPr>
            <a:r>
              <a:rPr lang="en-GB" dirty="0" err="1" smtClean="0">
                <a:latin typeface="Arial" panose="020B0604020202020204" pitchFamily="34" charset="0"/>
                <a:cs typeface="Arial" panose="020B0604020202020204" pitchFamily="34" charset="0"/>
              </a:rPr>
              <a:t>Hola</a:t>
            </a:r>
            <a:r>
              <a:rPr lang="en-GB" dirty="0" smtClean="0">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rPr>
              <a:t>y bonjour!   </a:t>
            </a:r>
            <a:endParaRPr lang="en-GB" dirty="0" smtClean="0">
              <a:latin typeface="Arial" panose="020B0604020202020204" pitchFamily="34" charset="0"/>
              <a:cs typeface="Arial" panose="020B0604020202020204" pitchFamily="34" charset="0"/>
            </a:endParaRPr>
          </a:p>
          <a:p>
            <a:pPr marL="0" indent="0" algn="just">
              <a:buNone/>
            </a:pPr>
            <a:endParaRPr lang="en-GB" dirty="0">
              <a:latin typeface="Arial" panose="020B0604020202020204" pitchFamily="34" charset="0"/>
              <a:cs typeface="Arial" panose="020B0604020202020204" pitchFamily="34" charset="0"/>
            </a:endParaRPr>
          </a:p>
          <a:p>
            <a:pPr marL="0" indent="0" algn="just">
              <a:buNone/>
            </a:pPr>
            <a:r>
              <a:rPr lang="en-GB" dirty="0" smtClean="0">
                <a:latin typeface="Arial" panose="020B0604020202020204" pitchFamily="34" charset="0"/>
                <a:cs typeface="Arial" panose="020B0604020202020204" pitchFamily="34" charset="0"/>
              </a:rPr>
              <a:t>The </a:t>
            </a:r>
            <a:r>
              <a:rPr lang="en-GB" dirty="0">
                <a:latin typeface="Arial" panose="020B0604020202020204" pitchFamily="34" charset="0"/>
                <a:cs typeface="Arial" panose="020B0604020202020204" pitchFamily="34" charset="0"/>
              </a:rPr>
              <a:t>Modern Foreign Languages (MFL) Department is a really friendly, vibrant and fun place where you will learn both French and </a:t>
            </a:r>
            <a:r>
              <a:rPr lang="en-GB" dirty="0" smtClean="0">
                <a:latin typeface="Arial" panose="020B0604020202020204" pitchFamily="34" charset="0"/>
                <a:cs typeface="Arial" panose="020B0604020202020204" pitchFamily="34" charset="0"/>
              </a:rPr>
              <a:t>Spanish. </a:t>
            </a:r>
          </a:p>
          <a:p>
            <a:pPr marL="0" indent="0" algn="just">
              <a:buNone/>
            </a:pPr>
            <a:endParaRPr lang="en-GB" dirty="0">
              <a:latin typeface="Arial" panose="020B0604020202020204" pitchFamily="34" charset="0"/>
              <a:cs typeface="Arial" panose="020B0604020202020204" pitchFamily="34" charset="0"/>
            </a:endParaRPr>
          </a:p>
          <a:p>
            <a:pPr marL="0" indent="0" algn="just">
              <a:buNone/>
            </a:pPr>
            <a:r>
              <a:rPr lang="en-GB" dirty="0" smtClean="0">
                <a:latin typeface="Arial" panose="020B0604020202020204" pitchFamily="34" charset="0"/>
                <a:cs typeface="Arial" panose="020B0604020202020204" pitchFamily="34" charset="0"/>
              </a:rPr>
              <a:t>The </a:t>
            </a:r>
            <a:r>
              <a:rPr lang="en-GB" dirty="0">
                <a:latin typeface="Arial" panose="020B0604020202020204" pitchFamily="34" charset="0"/>
                <a:cs typeface="Arial" panose="020B0604020202020204" pitchFamily="34" charset="0"/>
              </a:rPr>
              <a:t>MFL team will work hard to make your lessons enjoyable and memorable and we aim to boost your enthusiasm for reading, writing, listening and speaking in a foreign </a:t>
            </a:r>
            <a:r>
              <a:rPr lang="en-GB" dirty="0" smtClean="0">
                <a:latin typeface="Arial" panose="020B0604020202020204" pitchFamily="34" charset="0"/>
                <a:cs typeface="Arial" panose="020B0604020202020204" pitchFamily="34" charset="0"/>
              </a:rPr>
              <a:t>language. </a:t>
            </a:r>
          </a:p>
          <a:p>
            <a:pPr marL="0" indent="0" algn="just">
              <a:buNone/>
            </a:pPr>
            <a:endParaRPr lang="en-GB" dirty="0">
              <a:latin typeface="Arial" panose="020B0604020202020204" pitchFamily="34" charset="0"/>
              <a:cs typeface="Arial" panose="020B0604020202020204" pitchFamily="34" charset="0"/>
            </a:endParaRPr>
          </a:p>
          <a:p>
            <a:pPr marL="0" indent="0" algn="just">
              <a:buNone/>
            </a:pPr>
            <a:r>
              <a:rPr lang="en-GB" dirty="0" smtClean="0">
                <a:latin typeface="Arial" panose="020B0604020202020204" pitchFamily="34" charset="0"/>
                <a:cs typeface="Arial" panose="020B0604020202020204" pitchFamily="34" charset="0"/>
              </a:rPr>
              <a:t>Outside </a:t>
            </a:r>
            <a:r>
              <a:rPr lang="en-GB" dirty="0">
                <a:latin typeface="Arial" panose="020B0604020202020204" pitchFamily="34" charset="0"/>
                <a:cs typeface="Arial" panose="020B0604020202020204" pitchFamily="34" charset="0"/>
              </a:rPr>
              <a:t>of the classroom, we offer a variety of French and Spanish clubs </a:t>
            </a:r>
            <a:r>
              <a:rPr lang="en-GB" dirty="0" smtClean="0">
                <a:latin typeface="Arial" panose="020B0604020202020204" pitchFamily="34" charset="0"/>
                <a:cs typeface="Arial" panose="020B0604020202020204" pitchFamily="34" charset="0"/>
              </a:rPr>
              <a:t>and </a:t>
            </a:r>
            <a:r>
              <a:rPr lang="en-GB" dirty="0">
                <a:latin typeface="Arial" panose="020B0604020202020204" pitchFamily="34" charset="0"/>
                <a:cs typeface="Arial" panose="020B0604020202020204" pitchFamily="34" charset="0"/>
              </a:rPr>
              <a:t>we have exceptionally popular and exciting trips </a:t>
            </a:r>
            <a:r>
              <a:rPr lang="en-GB" dirty="0" smtClean="0">
                <a:latin typeface="Arial" panose="020B0604020202020204" pitchFamily="34" charset="0"/>
                <a:cs typeface="Arial" panose="020B0604020202020204" pitchFamily="34" charset="0"/>
              </a:rPr>
              <a:t>abroad. </a:t>
            </a:r>
          </a:p>
          <a:p>
            <a:pPr marL="0" indent="0" algn="just">
              <a:buNone/>
            </a:pPr>
            <a:endParaRPr lang="en-GB" dirty="0">
              <a:latin typeface="Arial" panose="020B0604020202020204" pitchFamily="34" charset="0"/>
              <a:cs typeface="Arial" panose="020B0604020202020204" pitchFamily="34" charset="0"/>
            </a:endParaRPr>
          </a:p>
          <a:p>
            <a:pPr marL="0" indent="0" algn="just">
              <a:buNone/>
            </a:pPr>
            <a:endParaRPr lang="en-GB" dirty="0">
              <a:latin typeface="Arial" panose="020B0604020202020204" pitchFamily="34" charset="0"/>
              <a:cs typeface="Arial" panose="020B0604020202020204" pitchFamily="34" charset="0"/>
            </a:endParaRPr>
          </a:p>
          <a:p>
            <a:pPr marL="0" indent="0" algn="just">
              <a:buNone/>
            </a:pPr>
            <a:r>
              <a:rPr lang="en-GB" dirty="0" smtClean="0">
                <a:latin typeface="Arial" panose="020B0604020202020204" pitchFamily="34" charset="0"/>
                <a:cs typeface="Arial" panose="020B0604020202020204" pitchFamily="34" charset="0"/>
              </a:rPr>
              <a:t>Mrs Peckham </a:t>
            </a:r>
            <a:r>
              <a:rPr lang="en-GB" b="1" dirty="0">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rPr>
              <a:t>Head of </a:t>
            </a:r>
            <a:r>
              <a:rPr lang="en-GB" dirty="0" smtClean="0">
                <a:latin typeface="Arial" panose="020B0604020202020204" pitchFamily="34" charset="0"/>
                <a:cs typeface="Arial" panose="020B0604020202020204" pitchFamily="34" charset="0"/>
              </a:rPr>
              <a:t>Department</a:t>
            </a:r>
            <a:endParaRPr lang="en-GB" dirty="0">
              <a:latin typeface="Arial" panose="020B0604020202020204" pitchFamily="34" charset="0"/>
              <a:cs typeface="Arial" panose="020B0604020202020204" pitchFamily="34" charset="0"/>
            </a:endParaRPr>
          </a:p>
        </p:txBody>
      </p:sp>
      <p:pic>
        <p:nvPicPr>
          <p:cNvPr id="8" name="Content Placeholder 5"/>
          <p:cNvPicPr>
            <a:picLocks noChangeAspect="1"/>
          </p:cNvPicPr>
          <p:nvPr/>
        </p:nvPicPr>
        <p:blipFill rotWithShape="1">
          <a:blip r:embed="rId2">
            <a:extLst>
              <a:ext uri="{28A0092B-C50C-407E-A947-70E740481C1C}">
                <a14:useLocalDpi xmlns:a14="http://schemas.microsoft.com/office/drawing/2010/main" val="0"/>
              </a:ext>
            </a:extLst>
          </a:blip>
          <a:srcRect r="65859"/>
          <a:stretch/>
        </p:blipFill>
        <p:spPr>
          <a:xfrm>
            <a:off x="784168" y="462263"/>
            <a:ext cx="3397135" cy="767745"/>
          </a:xfrm>
          <a:prstGeom prst="rect">
            <a:avLst/>
          </a:prstGeom>
        </p:spPr>
      </p:pic>
      <p:pic>
        <p:nvPicPr>
          <p:cNvPr id="9" name="Content Placeholder 5"/>
          <p:cNvPicPr>
            <a:picLocks noChangeAspect="1"/>
          </p:cNvPicPr>
          <p:nvPr/>
        </p:nvPicPr>
        <p:blipFill rotWithShape="1">
          <a:blip r:embed="rId2">
            <a:extLst>
              <a:ext uri="{28A0092B-C50C-407E-A947-70E740481C1C}">
                <a14:useLocalDpi xmlns:a14="http://schemas.microsoft.com/office/drawing/2010/main" val="0"/>
              </a:ext>
            </a:extLst>
          </a:blip>
          <a:srcRect l="74343"/>
          <a:stretch/>
        </p:blipFill>
        <p:spPr>
          <a:xfrm>
            <a:off x="8495608" y="422810"/>
            <a:ext cx="2815244" cy="846649"/>
          </a:xfrm>
          <a:prstGeom prst="rect">
            <a:avLst/>
          </a:prstGeom>
        </p:spPr>
      </p:pic>
      <p:pic>
        <p:nvPicPr>
          <p:cNvPr id="10" name="Content Placeholder 5"/>
          <p:cNvPicPr>
            <a:picLocks noChangeAspect="1"/>
          </p:cNvPicPr>
          <p:nvPr/>
        </p:nvPicPr>
        <p:blipFill>
          <a:blip r:embed="rId3"/>
          <a:stretch>
            <a:fillRect/>
          </a:stretch>
        </p:blipFill>
        <p:spPr>
          <a:xfrm>
            <a:off x="6197600" y="2159687"/>
            <a:ext cx="5384800" cy="3589866"/>
          </a:xfrm>
          <a:prstGeom prst="rect">
            <a:avLst/>
          </a:prstGeom>
        </p:spPr>
      </p:pic>
    </p:spTree>
    <p:extLst>
      <p:ext uri="{BB962C8B-B14F-4D97-AF65-F5344CB8AC3E}">
        <p14:creationId xmlns:p14="http://schemas.microsoft.com/office/powerpoint/2010/main" val="27375785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r>
              <a:rPr lang="en-US" dirty="0" smtClean="0"/>
              <a:t> PE</a:t>
            </a:r>
            <a:endParaRPr lang="en-GB" dirty="0"/>
          </a:p>
        </p:txBody>
      </p:sp>
      <p:sp>
        <p:nvSpPr>
          <p:cNvPr id="5" name="Content Placeholder 4"/>
          <p:cNvSpPr>
            <a:spLocks noGrp="1"/>
          </p:cNvSpPr>
          <p:nvPr>
            <p:ph sz="half" idx="1"/>
          </p:nvPr>
        </p:nvSpPr>
        <p:spPr/>
        <p:style>
          <a:lnRef idx="2">
            <a:schemeClr val="accent6"/>
          </a:lnRef>
          <a:fillRef idx="1">
            <a:schemeClr val="lt1"/>
          </a:fillRef>
          <a:effectRef idx="0">
            <a:schemeClr val="accent6"/>
          </a:effectRef>
          <a:fontRef idx="minor">
            <a:schemeClr val="dk1"/>
          </a:fontRef>
        </p:style>
        <p:txBody>
          <a:bodyPr anchor="ctr">
            <a:normAutofit fontScale="92500" lnSpcReduction="20000"/>
          </a:bodyPr>
          <a:lstStyle/>
          <a:p>
            <a:pPr marL="0" indent="0">
              <a:buNone/>
            </a:pPr>
            <a:r>
              <a:rPr lang="en-GB" sz="1600" dirty="0" smtClean="0">
                <a:latin typeface="Arial" panose="020B0604020202020204" pitchFamily="34" charset="0"/>
                <a:cs typeface="Arial" panose="020B0604020202020204" pitchFamily="34" charset="0"/>
              </a:rPr>
              <a:t>Welcome </a:t>
            </a:r>
            <a:r>
              <a:rPr lang="en-GB" sz="1600" dirty="0">
                <a:latin typeface="Arial" panose="020B0604020202020204" pitchFamily="34" charset="0"/>
                <a:cs typeface="Arial" panose="020B0604020202020204" pitchFamily="34" charset="0"/>
              </a:rPr>
              <a:t>to Reigate School. </a:t>
            </a:r>
            <a:endParaRPr lang="en-GB" sz="1600" dirty="0" smtClean="0">
              <a:latin typeface="Arial" panose="020B0604020202020204" pitchFamily="34" charset="0"/>
              <a:cs typeface="Arial" panose="020B0604020202020204" pitchFamily="34" charset="0"/>
            </a:endParaRPr>
          </a:p>
          <a:p>
            <a:pPr marL="0" indent="0">
              <a:buNone/>
            </a:pPr>
            <a:endParaRPr lang="en-GB" sz="1600" dirty="0" smtClean="0">
              <a:latin typeface="Arial" panose="020B0604020202020204" pitchFamily="34" charset="0"/>
              <a:cs typeface="Arial" panose="020B0604020202020204" pitchFamily="34" charset="0"/>
            </a:endParaRPr>
          </a:p>
          <a:p>
            <a:pPr marL="0" indent="0">
              <a:buNone/>
            </a:pPr>
            <a:r>
              <a:rPr lang="en-GB" sz="1600" dirty="0" smtClean="0">
                <a:latin typeface="Arial" panose="020B0604020202020204" pitchFamily="34" charset="0"/>
                <a:cs typeface="Arial" panose="020B0604020202020204" pitchFamily="34" charset="0"/>
              </a:rPr>
              <a:t>In </a:t>
            </a:r>
            <a:r>
              <a:rPr lang="en-GB" sz="1600" dirty="0">
                <a:latin typeface="Arial" panose="020B0604020202020204" pitchFamily="34" charset="0"/>
                <a:cs typeface="Arial" panose="020B0604020202020204" pitchFamily="34" charset="0"/>
              </a:rPr>
              <a:t>PE our ‘Sport for All’ philosophy means you will get the opportunity to experience a variety of sporting activities throughout the year, taught by a team of experienced and enthusiastic staff</a:t>
            </a:r>
            <a:r>
              <a:rPr lang="en-GB" sz="1600" dirty="0" smtClean="0">
                <a:latin typeface="Arial" panose="020B0604020202020204" pitchFamily="34" charset="0"/>
                <a:cs typeface="Arial" panose="020B0604020202020204" pitchFamily="34" charset="0"/>
              </a:rPr>
              <a:t>.</a:t>
            </a:r>
          </a:p>
          <a:p>
            <a:pPr marL="0" indent="0">
              <a:buNone/>
            </a:pPr>
            <a:endParaRPr lang="en-GB" sz="1600" dirty="0">
              <a:latin typeface="Arial" panose="020B0604020202020204" pitchFamily="34" charset="0"/>
              <a:cs typeface="Arial" panose="020B0604020202020204" pitchFamily="34" charset="0"/>
            </a:endParaRPr>
          </a:p>
          <a:p>
            <a:pPr marL="0" indent="0">
              <a:buNone/>
            </a:pPr>
            <a:r>
              <a:rPr lang="en-GB" sz="1600" dirty="0">
                <a:latin typeface="Arial" panose="020B0604020202020204" pitchFamily="34" charset="0"/>
                <a:cs typeface="Arial" panose="020B0604020202020204" pitchFamily="34" charset="0"/>
              </a:rPr>
              <a:t>Some activities will be ‘individual performance’ focussed such as table tennis or gymnastics, whilst others will have a ‘team-based’ focus such as netball and football. Whether you have had previous experience or not in any of the activities really doesn’t matter, at Reigate School it is about participation, effort, engagement and enjoyment!</a:t>
            </a:r>
          </a:p>
          <a:p>
            <a:pPr marL="0" indent="0" algn="just">
              <a:buNone/>
            </a:pPr>
            <a:endParaRPr lang="en-GB" sz="1600" dirty="0" smtClean="0">
              <a:latin typeface="Arial" panose="020B0604020202020204" pitchFamily="34" charset="0"/>
              <a:cs typeface="Arial" panose="020B0604020202020204" pitchFamily="34" charset="0"/>
            </a:endParaRPr>
          </a:p>
          <a:p>
            <a:pPr marL="0" indent="0" algn="just">
              <a:buNone/>
            </a:pPr>
            <a:r>
              <a:rPr lang="en-GB" sz="1600" dirty="0" smtClean="0">
                <a:latin typeface="Arial" panose="020B0604020202020204" pitchFamily="34" charset="0"/>
                <a:cs typeface="Arial" panose="020B0604020202020204" pitchFamily="34" charset="0"/>
              </a:rPr>
              <a:t>An example of PE activities include gym, Outdoor, Adventure and Challenge, badminton, basketball, table tennis, tag rugby, handball, football, netball, </a:t>
            </a:r>
            <a:r>
              <a:rPr lang="en-GB" sz="1600" dirty="0" err="1" smtClean="0">
                <a:latin typeface="Arial" panose="020B0604020202020204" pitchFamily="34" charset="0"/>
                <a:cs typeface="Arial" panose="020B0604020202020204" pitchFamily="34" charset="0"/>
              </a:rPr>
              <a:t>rounders</a:t>
            </a:r>
            <a:r>
              <a:rPr lang="en-GB" sz="1600" dirty="0" smtClean="0">
                <a:latin typeface="Arial" panose="020B0604020202020204" pitchFamily="34" charset="0"/>
                <a:cs typeface="Arial" panose="020B0604020202020204" pitchFamily="34" charset="0"/>
              </a:rPr>
              <a:t>, athletics and </a:t>
            </a:r>
            <a:r>
              <a:rPr lang="en-GB" sz="1600" dirty="0" err="1" smtClean="0">
                <a:latin typeface="Arial" panose="020B0604020202020204" pitchFamily="34" charset="0"/>
                <a:cs typeface="Arial" panose="020B0604020202020204" pitchFamily="34" charset="0"/>
              </a:rPr>
              <a:t>kwik</a:t>
            </a:r>
            <a:r>
              <a:rPr lang="en-GB" sz="1600" dirty="0" smtClean="0">
                <a:latin typeface="Arial" panose="020B0604020202020204" pitchFamily="34" charset="0"/>
                <a:cs typeface="Arial" panose="020B0604020202020204" pitchFamily="34" charset="0"/>
              </a:rPr>
              <a:t> cricket.</a:t>
            </a:r>
          </a:p>
          <a:p>
            <a:pPr marL="0" indent="0" algn="just">
              <a:buNone/>
            </a:pPr>
            <a:endParaRPr lang="en-GB" sz="1600" dirty="0">
              <a:latin typeface="Arial" panose="020B0604020202020204" pitchFamily="34" charset="0"/>
              <a:cs typeface="Arial" panose="020B0604020202020204" pitchFamily="34" charset="0"/>
            </a:endParaRPr>
          </a:p>
          <a:p>
            <a:pPr marL="0" indent="0" algn="just">
              <a:buNone/>
            </a:pPr>
            <a:r>
              <a:rPr lang="en-GB" sz="1600" dirty="0">
                <a:latin typeface="Arial" panose="020B0604020202020204" pitchFamily="34" charset="0"/>
                <a:cs typeface="Arial" panose="020B0604020202020204" pitchFamily="34" charset="0"/>
              </a:rPr>
              <a:t>Mr Simmonds-Dance</a:t>
            </a:r>
            <a:r>
              <a:rPr lang="en-GB" sz="1600" b="1" dirty="0">
                <a:latin typeface="Arial" panose="020B0604020202020204" pitchFamily="34" charset="0"/>
                <a:cs typeface="Arial" panose="020B0604020202020204" pitchFamily="34" charset="0"/>
              </a:rPr>
              <a:t> - </a:t>
            </a:r>
            <a:r>
              <a:rPr lang="en-GB" sz="1600" dirty="0">
                <a:latin typeface="Arial" panose="020B0604020202020204" pitchFamily="34" charset="0"/>
                <a:cs typeface="Arial" panose="020B0604020202020204" pitchFamily="34" charset="0"/>
              </a:rPr>
              <a:t>Head </a:t>
            </a:r>
            <a:r>
              <a:rPr lang="en-GB" sz="1600">
                <a:latin typeface="Arial" panose="020B0604020202020204" pitchFamily="34" charset="0"/>
                <a:cs typeface="Arial" panose="020B0604020202020204" pitchFamily="34" charset="0"/>
              </a:rPr>
              <a:t>of </a:t>
            </a:r>
            <a:r>
              <a:rPr lang="en-GB" sz="1600" smtClean="0">
                <a:latin typeface="Arial" panose="020B0604020202020204" pitchFamily="34" charset="0"/>
                <a:cs typeface="Arial" panose="020B0604020202020204" pitchFamily="34" charset="0"/>
              </a:rPr>
              <a:t>Department</a:t>
            </a:r>
            <a:endParaRPr lang="en-GB" sz="1600" dirty="0">
              <a:latin typeface="Arial" panose="020B0604020202020204" pitchFamily="34" charset="0"/>
              <a:cs typeface="Arial" panose="020B0604020202020204" pitchFamily="34" charset="0"/>
            </a:endParaRPr>
          </a:p>
        </p:txBody>
      </p:sp>
      <p:pic>
        <p:nvPicPr>
          <p:cNvPr id="8" name="Content Placeholder 5"/>
          <p:cNvPicPr>
            <a:picLocks noChangeAspect="1"/>
          </p:cNvPicPr>
          <p:nvPr/>
        </p:nvPicPr>
        <p:blipFill rotWithShape="1">
          <a:blip r:embed="rId2">
            <a:extLst>
              <a:ext uri="{28A0092B-C50C-407E-A947-70E740481C1C}">
                <a14:useLocalDpi xmlns:a14="http://schemas.microsoft.com/office/drawing/2010/main" val="0"/>
              </a:ext>
            </a:extLst>
          </a:blip>
          <a:srcRect r="65859"/>
          <a:stretch/>
        </p:blipFill>
        <p:spPr>
          <a:xfrm>
            <a:off x="784168" y="462263"/>
            <a:ext cx="3397135" cy="767745"/>
          </a:xfrm>
          <a:prstGeom prst="rect">
            <a:avLst/>
          </a:prstGeom>
        </p:spPr>
      </p:pic>
      <p:pic>
        <p:nvPicPr>
          <p:cNvPr id="9" name="Content Placeholder 5"/>
          <p:cNvPicPr>
            <a:picLocks noChangeAspect="1"/>
          </p:cNvPicPr>
          <p:nvPr/>
        </p:nvPicPr>
        <p:blipFill rotWithShape="1">
          <a:blip r:embed="rId2">
            <a:extLst>
              <a:ext uri="{28A0092B-C50C-407E-A947-70E740481C1C}">
                <a14:useLocalDpi xmlns:a14="http://schemas.microsoft.com/office/drawing/2010/main" val="0"/>
              </a:ext>
            </a:extLst>
          </a:blip>
          <a:srcRect l="74343"/>
          <a:stretch/>
        </p:blipFill>
        <p:spPr>
          <a:xfrm>
            <a:off x="8495608" y="422810"/>
            <a:ext cx="2815244" cy="846649"/>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8794866" y="3616037"/>
            <a:ext cx="3048000" cy="22860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51170" y="1565810"/>
            <a:ext cx="3269673" cy="2452255"/>
          </a:xfrm>
          <a:prstGeom prst="rect">
            <a:avLst/>
          </a:prstGeom>
        </p:spPr>
      </p:pic>
    </p:spTree>
    <p:extLst>
      <p:ext uri="{BB962C8B-B14F-4D97-AF65-F5344CB8AC3E}">
        <p14:creationId xmlns:p14="http://schemas.microsoft.com/office/powerpoint/2010/main" val="23720078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r>
              <a:rPr lang="en-GB" dirty="0" smtClean="0"/>
              <a:t>Overview</a:t>
            </a:r>
            <a:endParaRPr lang="en-GB" dirty="0"/>
          </a:p>
        </p:txBody>
      </p:sp>
      <p:sp>
        <p:nvSpPr>
          <p:cNvPr id="5" name="Content Placeholder 4"/>
          <p:cNvSpPr>
            <a:spLocks noGrp="1"/>
          </p:cNvSpPr>
          <p:nvPr>
            <p:ph sz="half" idx="1"/>
          </p:nvPr>
        </p:nvSpPr>
        <p:spPr/>
        <p:style>
          <a:lnRef idx="2">
            <a:schemeClr val="accent6"/>
          </a:lnRef>
          <a:fillRef idx="1">
            <a:schemeClr val="lt1"/>
          </a:fillRef>
          <a:effectRef idx="0">
            <a:schemeClr val="accent6"/>
          </a:effectRef>
          <a:fontRef idx="minor">
            <a:schemeClr val="dk1"/>
          </a:fontRef>
        </p:style>
        <p:txBody>
          <a:bodyPr anchor="ctr"/>
          <a:lstStyle/>
          <a:p>
            <a:pPr marL="0" indent="0" algn="just">
              <a:buNone/>
            </a:pPr>
            <a:r>
              <a:rPr lang="en-GB" sz="1600" dirty="0">
                <a:latin typeface="Arial" panose="020B0604020202020204" pitchFamily="34" charset="0"/>
                <a:cs typeface="Arial" panose="020B0604020202020204" pitchFamily="34" charset="0"/>
              </a:rPr>
              <a:t>We have produced this </a:t>
            </a:r>
            <a:r>
              <a:rPr lang="en-GB" sz="1600" dirty="0" smtClean="0">
                <a:latin typeface="Arial" panose="020B0604020202020204" pitchFamily="34" charset="0"/>
                <a:cs typeface="Arial" panose="020B0604020202020204" pitchFamily="34" charset="0"/>
              </a:rPr>
              <a:t>presentation </a:t>
            </a:r>
            <a:r>
              <a:rPr lang="en-GB" sz="1600" dirty="0">
                <a:latin typeface="Arial" panose="020B0604020202020204" pitchFamily="34" charset="0"/>
                <a:cs typeface="Arial" panose="020B0604020202020204" pitchFamily="34" charset="0"/>
              </a:rPr>
              <a:t>and various online videos </a:t>
            </a:r>
            <a:r>
              <a:rPr lang="en-GB" sz="1600" dirty="0" smtClean="0">
                <a:latin typeface="Arial" panose="020B0604020202020204" pitchFamily="34" charset="0"/>
                <a:cs typeface="Arial" panose="020B0604020202020204" pitchFamily="34" charset="0"/>
              </a:rPr>
              <a:t>to help </a:t>
            </a:r>
            <a:r>
              <a:rPr lang="en-GB" sz="1600" dirty="0">
                <a:latin typeface="Arial" panose="020B0604020202020204" pitchFamily="34" charset="0"/>
                <a:cs typeface="Arial" panose="020B0604020202020204" pitchFamily="34" charset="0"/>
              </a:rPr>
              <a:t>you get to know our school and the staff. </a:t>
            </a:r>
            <a:r>
              <a:rPr lang="en-GB" sz="1600" dirty="0" smtClean="0">
                <a:latin typeface="Arial" panose="020B0604020202020204" pitchFamily="34" charset="0"/>
                <a:cs typeface="Arial" panose="020B0604020202020204" pitchFamily="34" charset="0"/>
              </a:rPr>
              <a:t> It </a:t>
            </a:r>
            <a:r>
              <a:rPr lang="en-GB" sz="1600" dirty="0">
                <a:latin typeface="Arial" panose="020B0604020202020204" pitchFamily="34" charset="0"/>
                <a:cs typeface="Arial" panose="020B0604020202020204" pitchFamily="34" charset="0"/>
              </a:rPr>
              <a:t>is aimed at parents, carers and children to look through together. </a:t>
            </a:r>
          </a:p>
          <a:p>
            <a:pPr marL="0" indent="0">
              <a:buNone/>
            </a:pPr>
            <a:endParaRPr lang="en-GB" sz="1600" dirty="0">
              <a:latin typeface="Arial" panose="020B0604020202020204" pitchFamily="34" charset="0"/>
              <a:cs typeface="Arial" panose="020B0604020202020204" pitchFamily="34" charset="0"/>
            </a:endParaRPr>
          </a:p>
          <a:p>
            <a:pPr marL="0" indent="0">
              <a:buNone/>
            </a:pPr>
            <a:r>
              <a:rPr lang="en-GB" sz="1600" dirty="0">
                <a:latin typeface="Arial" panose="020B0604020202020204" pitchFamily="34" charset="0"/>
                <a:cs typeface="Arial" panose="020B0604020202020204" pitchFamily="34" charset="0"/>
              </a:rPr>
              <a:t>If you have any questions, please email us at: </a:t>
            </a:r>
            <a:r>
              <a:rPr lang="en-GB" sz="1600" dirty="0" smtClean="0">
                <a:latin typeface="Arial" panose="020B0604020202020204" pitchFamily="34" charset="0"/>
                <a:cs typeface="Arial" panose="020B0604020202020204" pitchFamily="34" charset="0"/>
                <a:hlinkClick r:id="rId2"/>
              </a:rPr>
              <a:t>info@reigate-school.surrey.sch.uk</a:t>
            </a:r>
            <a:endParaRPr lang="en-GB" sz="1600" dirty="0" smtClean="0">
              <a:latin typeface="Arial" panose="020B0604020202020204" pitchFamily="34" charset="0"/>
              <a:cs typeface="Arial" panose="020B0604020202020204" pitchFamily="34" charset="0"/>
            </a:endParaRPr>
          </a:p>
          <a:p>
            <a:pPr marL="0" indent="0">
              <a:buNone/>
            </a:pPr>
            <a:endParaRPr lang="en-GB" sz="1600" dirty="0">
              <a:latin typeface="Arial" panose="020B0604020202020204" pitchFamily="34" charset="0"/>
              <a:cs typeface="Arial" panose="020B0604020202020204" pitchFamily="34" charset="0"/>
            </a:endParaRPr>
          </a:p>
          <a:p>
            <a:pPr marL="0" indent="0">
              <a:buNone/>
            </a:pPr>
            <a:endParaRPr lang="en-GB" dirty="0"/>
          </a:p>
        </p:txBody>
      </p:sp>
      <p:pic>
        <p:nvPicPr>
          <p:cNvPr id="8" name="Content Placeholder 5"/>
          <p:cNvPicPr>
            <a:picLocks noChangeAspect="1"/>
          </p:cNvPicPr>
          <p:nvPr/>
        </p:nvPicPr>
        <p:blipFill rotWithShape="1">
          <a:blip r:embed="rId3">
            <a:extLst>
              <a:ext uri="{28A0092B-C50C-407E-A947-70E740481C1C}">
                <a14:useLocalDpi xmlns:a14="http://schemas.microsoft.com/office/drawing/2010/main" val="0"/>
              </a:ext>
            </a:extLst>
          </a:blip>
          <a:srcRect r="65859"/>
          <a:stretch/>
        </p:blipFill>
        <p:spPr>
          <a:xfrm>
            <a:off x="725978" y="421050"/>
            <a:ext cx="3746269" cy="846649"/>
          </a:xfrm>
          <a:prstGeom prst="rect">
            <a:avLst/>
          </a:prstGeom>
        </p:spPr>
      </p:pic>
      <p:pic>
        <p:nvPicPr>
          <p:cNvPr id="9" name="Content Placeholder 5"/>
          <p:cNvPicPr>
            <a:picLocks noChangeAspect="1"/>
          </p:cNvPicPr>
          <p:nvPr/>
        </p:nvPicPr>
        <p:blipFill rotWithShape="1">
          <a:blip r:embed="rId3">
            <a:extLst>
              <a:ext uri="{28A0092B-C50C-407E-A947-70E740481C1C}">
                <a14:useLocalDpi xmlns:a14="http://schemas.microsoft.com/office/drawing/2010/main" val="0"/>
              </a:ext>
            </a:extLst>
          </a:blip>
          <a:srcRect l="74343"/>
          <a:stretch/>
        </p:blipFill>
        <p:spPr>
          <a:xfrm>
            <a:off x="8520546" y="422812"/>
            <a:ext cx="2815244" cy="846649"/>
          </a:xfrm>
          <a:prstGeom prst="rect">
            <a:avLst/>
          </a:prstGeom>
        </p:spPr>
      </p:pic>
      <p:pic>
        <p:nvPicPr>
          <p:cNvPr id="11" name="Content Placeholder 10"/>
          <p:cNvPicPr>
            <a:picLocks noGrp="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6350924" y="2094807"/>
            <a:ext cx="5231476" cy="3632662"/>
          </a:xfrm>
          <a:prstGeom prst="rect">
            <a:avLst/>
          </a:prstGeom>
        </p:spPr>
      </p:pic>
    </p:spTree>
    <p:extLst>
      <p:ext uri="{BB962C8B-B14F-4D97-AF65-F5344CB8AC3E}">
        <p14:creationId xmlns:p14="http://schemas.microsoft.com/office/powerpoint/2010/main" val="2603950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r>
              <a:rPr lang="en-GB" dirty="0" smtClean="0"/>
              <a:t>     </a:t>
            </a:r>
            <a:r>
              <a:rPr lang="en-GB" dirty="0" err="1" smtClean="0"/>
              <a:t>Headteachers</a:t>
            </a:r>
            <a:r>
              <a:rPr lang="en-GB" dirty="0" smtClean="0"/>
              <a:t> Welcome</a:t>
            </a:r>
            <a:endParaRPr lang="en-GB" dirty="0"/>
          </a:p>
        </p:txBody>
      </p:sp>
      <p:sp>
        <p:nvSpPr>
          <p:cNvPr id="5" name="Content Placeholder 4"/>
          <p:cNvSpPr>
            <a:spLocks noGrp="1"/>
          </p:cNvSpPr>
          <p:nvPr>
            <p:ph sz="half" idx="1"/>
          </p:nvPr>
        </p:nvSpPr>
        <p:spPr/>
        <p:style>
          <a:lnRef idx="2">
            <a:schemeClr val="accent6"/>
          </a:lnRef>
          <a:fillRef idx="1">
            <a:schemeClr val="lt1"/>
          </a:fillRef>
          <a:effectRef idx="0">
            <a:schemeClr val="accent6"/>
          </a:effectRef>
          <a:fontRef idx="minor">
            <a:schemeClr val="dk1"/>
          </a:fontRef>
        </p:style>
        <p:txBody>
          <a:bodyPr anchor="ctr"/>
          <a:lstStyle/>
          <a:p>
            <a:pPr marL="0" indent="0" algn="just">
              <a:buNone/>
            </a:pPr>
            <a:r>
              <a:rPr lang="en-GB" sz="1600" dirty="0" err="1" smtClean="0">
                <a:latin typeface="Arial" panose="020B0604020202020204" pitchFamily="34" charset="0"/>
                <a:cs typeface="Arial" panose="020B0604020202020204" pitchFamily="34" charset="0"/>
              </a:rPr>
              <a:t>Headteacher</a:t>
            </a:r>
            <a:r>
              <a:rPr lang="en-GB" sz="1600" dirty="0" smtClean="0">
                <a:latin typeface="Arial" panose="020B0604020202020204" pitchFamily="34" charset="0"/>
                <a:cs typeface="Arial" panose="020B0604020202020204" pitchFamily="34" charset="0"/>
              </a:rPr>
              <a:t>, Mr Alexander, would like to welcome all children, parents and carers to Reigate School. </a:t>
            </a:r>
          </a:p>
          <a:p>
            <a:pPr marL="0" indent="0" algn="just">
              <a:buNone/>
            </a:pPr>
            <a:endParaRPr lang="en-GB" sz="1600" dirty="0" smtClean="0">
              <a:latin typeface="Arial" panose="020B0604020202020204" pitchFamily="34" charset="0"/>
              <a:cs typeface="Arial" panose="020B0604020202020204" pitchFamily="34" charset="0"/>
            </a:endParaRPr>
          </a:p>
          <a:p>
            <a:pPr marL="0" indent="0">
              <a:buNone/>
            </a:pPr>
            <a:endParaRPr lang="en-GB" dirty="0"/>
          </a:p>
          <a:p>
            <a:pPr marL="0" indent="0">
              <a:buNone/>
            </a:pPr>
            <a:endParaRPr lang="en-GB" dirty="0" smtClean="0"/>
          </a:p>
          <a:p>
            <a:pPr marL="0" indent="0">
              <a:buNone/>
            </a:pPr>
            <a:endParaRPr lang="en-GB" dirty="0"/>
          </a:p>
        </p:txBody>
      </p:sp>
      <p:pic>
        <p:nvPicPr>
          <p:cNvPr id="8" name="Content Placeholder 5"/>
          <p:cNvPicPr>
            <a:picLocks noChangeAspect="1"/>
          </p:cNvPicPr>
          <p:nvPr/>
        </p:nvPicPr>
        <p:blipFill rotWithShape="1">
          <a:blip r:embed="rId2">
            <a:extLst>
              <a:ext uri="{28A0092B-C50C-407E-A947-70E740481C1C}">
                <a14:useLocalDpi xmlns:a14="http://schemas.microsoft.com/office/drawing/2010/main" val="0"/>
              </a:ext>
            </a:extLst>
          </a:blip>
          <a:srcRect r="65859"/>
          <a:stretch/>
        </p:blipFill>
        <p:spPr>
          <a:xfrm>
            <a:off x="725978" y="421050"/>
            <a:ext cx="3746269" cy="846649"/>
          </a:xfrm>
          <a:prstGeom prst="rect">
            <a:avLst/>
          </a:prstGeom>
        </p:spPr>
      </p:pic>
      <p:pic>
        <p:nvPicPr>
          <p:cNvPr id="9" name="Content Placeholder 5"/>
          <p:cNvPicPr>
            <a:picLocks noChangeAspect="1"/>
          </p:cNvPicPr>
          <p:nvPr/>
        </p:nvPicPr>
        <p:blipFill rotWithShape="1">
          <a:blip r:embed="rId2">
            <a:extLst>
              <a:ext uri="{28A0092B-C50C-407E-A947-70E740481C1C}">
                <a14:useLocalDpi xmlns:a14="http://schemas.microsoft.com/office/drawing/2010/main" val="0"/>
              </a:ext>
            </a:extLst>
          </a:blip>
          <a:srcRect l="74343"/>
          <a:stretch/>
        </p:blipFill>
        <p:spPr>
          <a:xfrm>
            <a:off x="8520546" y="422812"/>
            <a:ext cx="2815244" cy="846649"/>
          </a:xfrm>
          <a:prstGeom prst="rect">
            <a:avLst/>
          </a:prstGeom>
        </p:spPr>
      </p:pic>
      <p:pic>
        <p:nvPicPr>
          <p:cNvPr id="11" name="Picture 10"/>
          <p:cNvPicPr/>
          <p:nvPr/>
        </p:nvPicPr>
        <p:blipFill rotWithShape="1">
          <a:blip r:embed="rId3" cstate="print">
            <a:extLst>
              <a:ext uri="{28A0092B-C50C-407E-A947-70E740481C1C}">
                <a14:useLocalDpi xmlns:a14="http://schemas.microsoft.com/office/drawing/2010/main" val="0"/>
              </a:ext>
            </a:extLst>
          </a:blip>
          <a:srcRect t="18703"/>
          <a:stretch/>
        </p:blipFill>
        <p:spPr bwMode="auto">
          <a:xfrm>
            <a:off x="7652126" y="2374987"/>
            <a:ext cx="2573655" cy="313880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100292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r>
              <a:rPr lang="en-GB" dirty="0" smtClean="0"/>
              <a:t>Virtual Tour</a:t>
            </a:r>
            <a:endParaRPr lang="en-GB" dirty="0"/>
          </a:p>
        </p:txBody>
      </p:sp>
      <p:sp>
        <p:nvSpPr>
          <p:cNvPr id="5" name="Content Placeholder 4"/>
          <p:cNvSpPr>
            <a:spLocks noGrp="1"/>
          </p:cNvSpPr>
          <p:nvPr>
            <p:ph sz="half" idx="1"/>
          </p:nvPr>
        </p:nvSpPr>
        <p:spPr/>
        <p:style>
          <a:lnRef idx="2">
            <a:schemeClr val="accent6"/>
          </a:lnRef>
          <a:fillRef idx="1">
            <a:schemeClr val="lt1"/>
          </a:fillRef>
          <a:effectRef idx="0">
            <a:schemeClr val="accent6"/>
          </a:effectRef>
          <a:fontRef idx="minor">
            <a:schemeClr val="dk1"/>
          </a:fontRef>
        </p:style>
        <p:txBody>
          <a:bodyPr anchor="ctr">
            <a:normAutofit/>
          </a:bodyPr>
          <a:lstStyle/>
          <a:p>
            <a:pPr marL="0" indent="0" algn="just">
              <a:buNone/>
            </a:pPr>
            <a:r>
              <a:rPr lang="en-GB" sz="1600" dirty="0" smtClean="0">
                <a:latin typeface="Arial" panose="020B0604020202020204" pitchFamily="34" charset="0"/>
                <a:cs typeface="Arial" panose="020B0604020202020204" pitchFamily="34" charset="0"/>
              </a:rPr>
              <a:t>Our Virtual School Tour can also be found on the Year 7 Transition tab. We hope this gives you a better understanding of Reigate School, its layout and what to expect if you join us in September. </a:t>
            </a:r>
            <a:endParaRPr lang="en-GB" sz="1600" dirty="0">
              <a:latin typeface="Arial" panose="020B0604020202020204" pitchFamily="34" charset="0"/>
              <a:cs typeface="Arial" panose="020B0604020202020204" pitchFamily="34" charset="0"/>
            </a:endParaRPr>
          </a:p>
        </p:txBody>
      </p:sp>
      <p:pic>
        <p:nvPicPr>
          <p:cNvPr id="8" name="Content Placeholder 5"/>
          <p:cNvPicPr>
            <a:picLocks noChangeAspect="1"/>
          </p:cNvPicPr>
          <p:nvPr/>
        </p:nvPicPr>
        <p:blipFill rotWithShape="1">
          <a:blip r:embed="rId2">
            <a:extLst>
              <a:ext uri="{28A0092B-C50C-407E-A947-70E740481C1C}">
                <a14:useLocalDpi xmlns:a14="http://schemas.microsoft.com/office/drawing/2010/main" val="0"/>
              </a:ext>
            </a:extLst>
          </a:blip>
          <a:srcRect r="65859"/>
          <a:stretch/>
        </p:blipFill>
        <p:spPr>
          <a:xfrm>
            <a:off x="725978" y="421050"/>
            <a:ext cx="3746269" cy="846649"/>
          </a:xfrm>
          <a:prstGeom prst="rect">
            <a:avLst/>
          </a:prstGeom>
        </p:spPr>
      </p:pic>
      <p:pic>
        <p:nvPicPr>
          <p:cNvPr id="9" name="Content Placeholder 5"/>
          <p:cNvPicPr>
            <a:picLocks noChangeAspect="1"/>
          </p:cNvPicPr>
          <p:nvPr/>
        </p:nvPicPr>
        <p:blipFill rotWithShape="1">
          <a:blip r:embed="rId2">
            <a:extLst>
              <a:ext uri="{28A0092B-C50C-407E-A947-70E740481C1C}">
                <a14:useLocalDpi xmlns:a14="http://schemas.microsoft.com/office/drawing/2010/main" val="0"/>
              </a:ext>
            </a:extLst>
          </a:blip>
          <a:srcRect l="74343"/>
          <a:stretch/>
        </p:blipFill>
        <p:spPr>
          <a:xfrm>
            <a:off x="8520546" y="422812"/>
            <a:ext cx="2815244" cy="846649"/>
          </a:xfrm>
          <a:prstGeom prst="rect">
            <a:avLst/>
          </a:prstGeom>
        </p:spPr>
      </p:pic>
      <p:pic>
        <p:nvPicPr>
          <p:cNvPr id="3" name="Content Placeholder 2"/>
          <p:cNvPicPr>
            <a:picLocks noGrp="1" noChangeAspect="1"/>
          </p:cNvPicPr>
          <p:nvPr>
            <p:ph sz="half" idx="2"/>
          </p:nvPr>
        </p:nvPicPr>
        <p:blipFill>
          <a:blip r:embed="rId3"/>
          <a:stretch>
            <a:fillRect/>
          </a:stretch>
        </p:blipFill>
        <p:spPr>
          <a:xfrm>
            <a:off x="6197600" y="1843884"/>
            <a:ext cx="5384800" cy="4038600"/>
          </a:xfrm>
          <a:prstGeom prst="rect">
            <a:avLst/>
          </a:prstGeom>
        </p:spPr>
      </p:pic>
    </p:spTree>
    <p:extLst>
      <p:ext uri="{BB962C8B-B14F-4D97-AF65-F5344CB8AC3E}">
        <p14:creationId xmlns:p14="http://schemas.microsoft.com/office/powerpoint/2010/main" val="9027127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r>
              <a:rPr lang="en-US" dirty="0" smtClean="0"/>
              <a:t>Meet the Departments</a:t>
            </a:r>
            <a:endParaRPr lang="en-GB" dirty="0"/>
          </a:p>
        </p:txBody>
      </p:sp>
      <p:sp>
        <p:nvSpPr>
          <p:cNvPr id="5" name="Content Placeholder 4"/>
          <p:cNvSpPr>
            <a:spLocks noGrp="1"/>
          </p:cNvSpPr>
          <p:nvPr>
            <p:ph sz="half" idx="1"/>
          </p:nvPr>
        </p:nvSpPr>
        <p:spPr/>
        <p:style>
          <a:lnRef idx="2">
            <a:schemeClr val="accent6"/>
          </a:lnRef>
          <a:fillRef idx="1">
            <a:schemeClr val="lt1"/>
          </a:fillRef>
          <a:effectRef idx="0">
            <a:schemeClr val="accent6"/>
          </a:effectRef>
          <a:fontRef idx="minor">
            <a:schemeClr val="dk1"/>
          </a:fontRef>
        </p:style>
        <p:txBody>
          <a:bodyPr anchor="ctr">
            <a:normAutofit/>
          </a:bodyPr>
          <a:lstStyle/>
          <a:p>
            <a:pPr marL="0" indent="0" algn="just">
              <a:buNone/>
            </a:pPr>
            <a:r>
              <a:rPr lang="en-GB" sz="1600" dirty="0">
                <a:latin typeface="Arial" panose="020B0604020202020204" pitchFamily="34" charset="0"/>
                <a:cs typeface="Arial" panose="020B0604020202020204" pitchFamily="34" charset="0"/>
              </a:rPr>
              <a:t>One of the main differences between primary and secondary school is the number of teachers that children meet during the school day. </a:t>
            </a:r>
            <a:r>
              <a:rPr lang="en-GB" sz="1600" dirty="0" smtClean="0">
                <a:latin typeface="Arial" panose="020B0604020202020204" pitchFamily="34" charset="0"/>
                <a:cs typeface="Arial" panose="020B0604020202020204" pitchFamily="34" charset="0"/>
              </a:rPr>
              <a:t> Children </a:t>
            </a:r>
            <a:r>
              <a:rPr lang="en-GB" sz="1600" dirty="0">
                <a:latin typeface="Arial" panose="020B0604020202020204" pitchFamily="34" charset="0"/>
                <a:cs typeface="Arial" panose="020B0604020202020204" pitchFamily="34" charset="0"/>
              </a:rPr>
              <a:t>will move from lesson to lesson and be taught by up to five different teachers every day</a:t>
            </a:r>
            <a:r>
              <a:rPr lang="en-GB" sz="1600" dirty="0" smtClean="0">
                <a:latin typeface="Arial" panose="020B0604020202020204" pitchFamily="34" charset="0"/>
                <a:cs typeface="Arial" panose="020B0604020202020204" pitchFamily="34" charset="0"/>
              </a:rPr>
              <a:t>.</a:t>
            </a:r>
          </a:p>
          <a:p>
            <a:pPr marL="0" indent="0" algn="just">
              <a:buNone/>
            </a:pPr>
            <a:endParaRPr lang="en-GB" sz="1600" dirty="0">
              <a:latin typeface="Arial" panose="020B0604020202020204" pitchFamily="34" charset="0"/>
              <a:cs typeface="Arial" panose="020B0604020202020204" pitchFamily="34" charset="0"/>
            </a:endParaRPr>
          </a:p>
          <a:p>
            <a:pPr marL="0" indent="0" algn="just">
              <a:buNone/>
            </a:pPr>
            <a:r>
              <a:rPr lang="en-GB" sz="1600" dirty="0">
                <a:latin typeface="Arial" panose="020B0604020202020204" pitchFamily="34" charset="0"/>
                <a:cs typeface="Arial" panose="020B0604020202020204" pitchFamily="34" charset="0"/>
              </a:rPr>
              <a:t>‘Meet the Departments’ introduces you to the Head of Department, and helps you understand what you will be taught during Year 7. </a:t>
            </a:r>
          </a:p>
          <a:p>
            <a:pPr marL="0" indent="0">
              <a:buNone/>
            </a:pPr>
            <a:endParaRPr lang="en-GB" dirty="0"/>
          </a:p>
        </p:txBody>
      </p:sp>
      <p:pic>
        <p:nvPicPr>
          <p:cNvPr id="8" name="Content Placeholder 5"/>
          <p:cNvPicPr>
            <a:picLocks noChangeAspect="1"/>
          </p:cNvPicPr>
          <p:nvPr/>
        </p:nvPicPr>
        <p:blipFill rotWithShape="1">
          <a:blip r:embed="rId2">
            <a:extLst>
              <a:ext uri="{28A0092B-C50C-407E-A947-70E740481C1C}">
                <a14:useLocalDpi xmlns:a14="http://schemas.microsoft.com/office/drawing/2010/main" val="0"/>
              </a:ext>
            </a:extLst>
          </a:blip>
          <a:srcRect r="65859"/>
          <a:stretch/>
        </p:blipFill>
        <p:spPr>
          <a:xfrm>
            <a:off x="709353" y="501716"/>
            <a:ext cx="3397135" cy="767745"/>
          </a:xfrm>
          <a:prstGeom prst="rect">
            <a:avLst/>
          </a:prstGeom>
        </p:spPr>
      </p:pic>
      <p:pic>
        <p:nvPicPr>
          <p:cNvPr id="9" name="Content Placeholder 5"/>
          <p:cNvPicPr>
            <a:picLocks noChangeAspect="1"/>
          </p:cNvPicPr>
          <p:nvPr/>
        </p:nvPicPr>
        <p:blipFill rotWithShape="1">
          <a:blip r:embed="rId2">
            <a:extLst>
              <a:ext uri="{28A0092B-C50C-407E-A947-70E740481C1C}">
                <a14:useLocalDpi xmlns:a14="http://schemas.microsoft.com/office/drawing/2010/main" val="0"/>
              </a:ext>
            </a:extLst>
          </a:blip>
          <a:srcRect l="74343"/>
          <a:stretch/>
        </p:blipFill>
        <p:spPr>
          <a:xfrm>
            <a:off x="8520546" y="422812"/>
            <a:ext cx="2815244" cy="846649"/>
          </a:xfrm>
          <a:prstGeom prst="rect">
            <a:avLst/>
          </a:prstGeom>
        </p:spPr>
      </p:pic>
      <p:pic>
        <p:nvPicPr>
          <p:cNvPr id="3" name="Content Placeholder 2"/>
          <p:cNvPicPr>
            <a:picLocks noGrp="1" noChangeAspect="1"/>
          </p:cNvPicPr>
          <p:nvPr>
            <p:ph sz="half" idx="2"/>
          </p:nvPr>
        </p:nvPicPr>
        <p:blipFill>
          <a:blip r:embed="rId3"/>
          <a:stretch>
            <a:fillRect/>
          </a:stretch>
        </p:blipFill>
        <p:spPr>
          <a:xfrm>
            <a:off x="6197600" y="2068248"/>
            <a:ext cx="5384800" cy="3589867"/>
          </a:xfrm>
          <a:prstGeom prst="rect">
            <a:avLst/>
          </a:prstGeom>
        </p:spPr>
      </p:pic>
    </p:spTree>
    <p:extLst>
      <p:ext uri="{BB962C8B-B14F-4D97-AF65-F5344CB8AC3E}">
        <p14:creationId xmlns:p14="http://schemas.microsoft.com/office/powerpoint/2010/main" val="9346130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r>
              <a:rPr lang="en-US" dirty="0" smtClean="0"/>
              <a:t>English </a:t>
            </a:r>
            <a:endParaRPr lang="en-GB" dirty="0"/>
          </a:p>
        </p:txBody>
      </p:sp>
      <p:sp>
        <p:nvSpPr>
          <p:cNvPr id="5" name="Content Placeholder 4"/>
          <p:cNvSpPr>
            <a:spLocks noGrp="1"/>
          </p:cNvSpPr>
          <p:nvPr>
            <p:ph sz="half" idx="1"/>
          </p:nvPr>
        </p:nvSpPr>
        <p:spPr/>
        <p:style>
          <a:lnRef idx="2">
            <a:schemeClr val="accent6"/>
          </a:lnRef>
          <a:fillRef idx="1">
            <a:schemeClr val="lt1"/>
          </a:fillRef>
          <a:effectRef idx="0">
            <a:schemeClr val="accent6"/>
          </a:effectRef>
          <a:fontRef idx="minor">
            <a:schemeClr val="dk1"/>
          </a:fontRef>
        </p:style>
        <p:txBody>
          <a:bodyPr anchor="t">
            <a:normAutofit fontScale="85000" lnSpcReduction="20000"/>
          </a:bodyPr>
          <a:lstStyle/>
          <a:p>
            <a:pPr marL="0" indent="0" algn="just">
              <a:buNone/>
            </a:pPr>
            <a:r>
              <a:rPr lang="en-GB" sz="1900" dirty="0" smtClean="0">
                <a:latin typeface="Arial" panose="020B0604020202020204" pitchFamily="34" charset="0"/>
                <a:cs typeface="Arial" panose="020B0604020202020204" pitchFamily="34" charset="0"/>
              </a:rPr>
              <a:t>Hello and </a:t>
            </a:r>
            <a:r>
              <a:rPr lang="en-GB" sz="1900" dirty="0">
                <a:latin typeface="Arial" panose="020B0604020202020204" pitchFamily="34" charset="0"/>
                <a:cs typeface="Arial" panose="020B0604020202020204" pitchFamily="34" charset="0"/>
              </a:rPr>
              <a:t>welcome to the English Department at Reigate School!  During the first year, you will be studying a whole range of fantastic texts in your lessons, from novels, plays and poetry, to letters, newspapers and blogs - and of course you'll be dipping into Shakespeare as well!  </a:t>
            </a:r>
            <a:endParaRPr lang="en-GB" sz="1900" dirty="0" smtClean="0">
              <a:latin typeface="Arial" panose="020B0604020202020204" pitchFamily="34" charset="0"/>
              <a:cs typeface="Arial" panose="020B0604020202020204" pitchFamily="34" charset="0"/>
            </a:endParaRPr>
          </a:p>
          <a:p>
            <a:pPr marL="0" indent="0" algn="just">
              <a:buNone/>
            </a:pPr>
            <a:endParaRPr lang="en-GB" sz="1900" dirty="0">
              <a:latin typeface="Arial" panose="020B0604020202020204" pitchFamily="34" charset="0"/>
              <a:cs typeface="Arial" panose="020B0604020202020204" pitchFamily="34" charset="0"/>
            </a:endParaRPr>
          </a:p>
          <a:p>
            <a:pPr marL="0" indent="0" algn="just">
              <a:buNone/>
            </a:pPr>
            <a:r>
              <a:rPr lang="en-GB" sz="1900" dirty="0" smtClean="0">
                <a:latin typeface="Arial" panose="020B0604020202020204" pitchFamily="34" charset="0"/>
                <a:cs typeface="Arial" panose="020B0604020202020204" pitchFamily="34" charset="0"/>
              </a:rPr>
              <a:t>There </a:t>
            </a:r>
            <a:r>
              <a:rPr lang="en-GB" sz="1900" dirty="0">
                <a:latin typeface="Arial" panose="020B0604020202020204" pitchFamily="34" charset="0"/>
                <a:cs typeface="Arial" panose="020B0604020202020204" pitchFamily="34" charset="0"/>
              </a:rPr>
              <a:t>will be many chances to discuss, debate and present in your lessons as well as perform key scenes from the novels you are studying.  </a:t>
            </a:r>
            <a:endParaRPr lang="en-GB" sz="1900" dirty="0" smtClean="0">
              <a:latin typeface="Arial" panose="020B0604020202020204" pitchFamily="34" charset="0"/>
              <a:cs typeface="Arial" panose="020B0604020202020204" pitchFamily="34" charset="0"/>
            </a:endParaRPr>
          </a:p>
          <a:p>
            <a:pPr marL="0" indent="0" algn="just">
              <a:buNone/>
            </a:pPr>
            <a:endParaRPr lang="en-GB" sz="1900" dirty="0">
              <a:latin typeface="Arial" panose="020B0604020202020204" pitchFamily="34" charset="0"/>
              <a:cs typeface="Arial" panose="020B0604020202020204" pitchFamily="34" charset="0"/>
            </a:endParaRPr>
          </a:p>
          <a:p>
            <a:pPr marL="0" indent="0" algn="just">
              <a:buNone/>
            </a:pPr>
            <a:r>
              <a:rPr lang="en-GB" sz="1900" dirty="0" smtClean="0">
                <a:latin typeface="Arial" panose="020B0604020202020204" pitchFamily="34" charset="0"/>
                <a:cs typeface="Arial" panose="020B0604020202020204" pitchFamily="34" charset="0"/>
              </a:rPr>
              <a:t>You </a:t>
            </a:r>
            <a:r>
              <a:rPr lang="en-GB" sz="1900" dirty="0">
                <a:latin typeface="Arial" panose="020B0604020202020204" pitchFamily="34" charset="0"/>
                <a:cs typeface="Arial" panose="020B0604020202020204" pitchFamily="34" charset="0"/>
              </a:rPr>
              <a:t>will also get a reading lesson every two weeks in our wonderfully stocked library and be using the computer programme Accelerated Reader to track all the books you are reading.  </a:t>
            </a:r>
            <a:endParaRPr lang="en-GB" sz="1900" dirty="0" smtClean="0">
              <a:latin typeface="Arial" panose="020B0604020202020204" pitchFamily="34" charset="0"/>
              <a:cs typeface="Arial" panose="020B0604020202020204" pitchFamily="34" charset="0"/>
            </a:endParaRPr>
          </a:p>
          <a:p>
            <a:pPr marL="0" indent="0" algn="just">
              <a:buNone/>
            </a:pPr>
            <a:endParaRPr lang="en-GB" sz="1900" dirty="0">
              <a:latin typeface="Arial" panose="020B0604020202020204" pitchFamily="34" charset="0"/>
              <a:cs typeface="Arial" panose="020B0604020202020204" pitchFamily="34" charset="0"/>
            </a:endParaRPr>
          </a:p>
          <a:p>
            <a:pPr marL="0" indent="0" algn="just">
              <a:buNone/>
            </a:pPr>
            <a:r>
              <a:rPr lang="en-GB" sz="1900" dirty="0" smtClean="0">
                <a:latin typeface="Arial" panose="020B0604020202020204" pitchFamily="34" charset="0"/>
                <a:cs typeface="Arial" panose="020B0604020202020204" pitchFamily="34" charset="0"/>
              </a:rPr>
              <a:t>Throughout </a:t>
            </a:r>
            <a:r>
              <a:rPr lang="en-GB" sz="1900" dirty="0">
                <a:latin typeface="Arial" panose="020B0604020202020204" pitchFamily="34" charset="0"/>
                <a:cs typeface="Arial" panose="020B0604020202020204" pitchFamily="34" charset="0"/>
              </a:rPr>
              <a:t>the year there will be chances to meet real authors, </a:t>
            </a:r>
            <a:r>
              <a:rPr lang="en-GB" sz="1900" dirty="0" smtClean="0">
                <a:latin typeface="Arial" panose="020B0604020202020204" pitchFamily="34" charset="0"/>
                <a:cs typeface="Arial" panose="020B0604020202020204" pitchFamily="34" charset="0"/>
              </a:rPr>
              <a:t>visit </a:t>
            </a:r>
            <a:r>
              <a:rPr lang="en-GB" sz="1900" dirty="0">
                <a:latin typeface="Arial" panose="020B0604020202020204" pitchFamily="34" charset="0"/>
                <a:cs typeface="Arial" panose="020B0604020202020204" pitchFamily="34" charset="0"/>
              </a:rPr>
              <a:t>the theatre and enter writing competitions to become published writers yourself!  </a:t>
            </a:r>
          </a:p>
          <a:p>
            <a:pPr marL="0" indent="0" algn="just">
              <a:buNone/>
            </a:pPr>
            <a:endParaRPr lang="en-GB" sz="1900" dirty="0">
              <a:latin typeface="Arial" panose="020B0604020202020204" pitchFamily="34" charset="0"/>
              <a:cs typeface="Arial" panose="020B0604020202020204" pitchFamily="34" charset="0"/>
            </a:endParaRPr>
          </a:p>
          <a:p>
            <a:pPr marL="0" indent="0" algn="just">
              <a:buNone/>
            </a:pPr>
            <a:r>
              <a:rPr lang="en-GB" sz="1900" dirty="0">
                <a:latin typeface="Arial" panose="020B0604020202020204" pitchFamily="34" charset="0"/>
                <a:cs typeface="Arial" panose="020B0604020202020204" pitchFamily="34" charset="0"/>
              </a:rPr>
              <a:t>Ms Williams</a:t>
            </a:r>
            <a:r>
              <a:rPr lang="en-GB" sz="1900" b="1" dirty="0">
                <a:latin typeface="Arial" panose="020B0604020202020204" pitchFamily="34" charset="0"/>
                <a:cs typeface="Arial" panose="020B0604020202020204" pitchFamily="34" charset="0"/>
              </a:rPr>
              <a:t> - </a:t>
            </a:r>
            <a:r>
              <a:rPr lang="en-GB" sz="1900" dirty="0">
                <a:latin typeface="Arial" panose="020B0604020202020204" pitchFamily="34" charset="0"/>
                <a:cs typeface="Arial" panose="020B0604020202020204" pitchFamily="34" charset="0"/>
              </a:rPr>
              <a:t>Head of Department</a:t>
            </a:r>
          </a:p>
          <a:p>
            <a:pPr marL="0" indent="0">
              <a:buNone/>
            </a:pPr>
            <a:endParaRPr lang="en-GB" dirty="0"/>
          </a:p>
        </p:txBody>
      </p:sp>
      <p:pic>
        <p:nvPicPr>
          <p:cNvPr id="8" name="Content Placeholder 5"/>
          <p:cNvPicPr>
            <a:picLocks noChangeAspect="1"/>
          </p:cNvPicPr>
          <p:nvPr/>
        </p:nvPicPr>
        <p:blipFill rotWithShape="1">
          <a:blip r:embed="rId2">
            <a:extLst>
              <a:ext uri="{28A0092B-C50C-407E-A947-70E740481C1C}">
                <a14:useLocalDpi xmlns:a14="http://schemas.microsoft.com/office/drawing/2010/main" val="0"/>
              </a:ext>
            </a:extLst>
          </a:blip>
          <a:srcRect r="65859"/>
          <a:stretch/>
        </p:blipFill>
        <p:spPr>
          <a:xfrm>
            <a:off x="784168" y="462263"/>
            <a:ext cx="3397135" cy="767745"/>
          </a:xfrm>
          <a:prstGeom prst="rect">
            <a:avLst/>
          </a:prstGeom>
        </p:spPr>
      </p:pic>
      <p:pic>
        <p:nvPicPr>
          <p:cNvPr id="9" name="Content Placeholder 5"/>
          <p:cNvPicPr>
            <a:picLocks noChangeAspect="1"/>
          </p:cNvPicPr>
          <p:nvPr/>
        </p:nvPicPr>
        <p:blipFill rotWithShape="1">
          <a:blip r:embed="rId2">
            <a:extLst>
              <a:ext uri="{28A0092B-C50C-407E-A947-70E740481C1C}">
                <a14:useLocalDpi xmlns:a14="http://schemas.microsoft.com/office/drawing/2010/main" val="0"/>
              </a:ext>
            </a:extLst>
          </a:blip>
          <a:srcRect l="74343"/>
          <a:stretch/>
        </p:blipFill>
        <p:spPr>
          <a:xfrm>
            <a:off x="8495608" y="422810"/>
            <a:ext cx="2815244" cy="846649"/>
          </a:xfrm>
          <a:prstGeom prst="rect">
            <a:avLst/>
          </a:prstGeom>
        </p:spPr>
      </p:pic>
      <p:pic>
        <p:nvPicPr>
          <p:cNvPr id="1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349" t="10088" r="30902" b="20852"/>
          <a:stretch/>
        </p:blipFill>
        <p:spPr bwMode="auto">
          <a:xfrm>
            <a:off x="6168044" y="2122967"/>
            <a:ext cx="5644342" cy="37321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875187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r>
              <a:rPr lang="en-US" dirty="0" err="1" smtClean="0"/>
              <a:t>Maths</a:t>
            </a:r>
            <a:r>
              <a:rPr lang="en-US" dirty="0" smtClean="0"/>
              <a:t> </a:t>
            </a:r>
            <a:endParaRPr lang="en-GB" dirty="0"/>
          </a:p>
        </p:txBody>
      </p:sp>
      <p:sp>
        <p:nvSpPr>
          <p:cNvPr id="5" name="Content Placeholder 4"/>
          <p:cNvSpPr>
            <a:spLocks noGrp="1"/>
          </p:cNvSpPr>
          <p:nvPr>
            <p:ph sz="half" idx="1"/>
          </p:nvPr>
        </p:nvSpPr>
        <p:spPr/>
        <p:style>
          <a:lnRef idx="2">
            <a:schemeClr val="accent6"/>
          </a:lnRef>
          <a:fillRef idx="1">
            <a:schemeClr val="lt1"/>
          </a:fillRef>
          <a:effectRef idx="0">
            <a:schemeClr val="accent6"/>
          </a:effectRef>
          <a:fontRef idx="minor">
            <a:schemeClr val="dk1"/>
          </a:fontRef>
        </p:style>
        <p:txBody>
          <a:bodyPr anchor="ctr">
            <a:normAutofit/>
          </a:bodyPr>
          <a:lstStyle/>
          <a:p>
            <a:pPr marL="0" indent="0" algn="just">
              <a:buNone/>
            </a:pPr>
            <a:r>
              <a:rPr lang="en-US" sz="1600" dirty="0">
                <a:latin typeface="Arial" panose="020B0604020202020204" pitchFamily="34" charset="0"/>
                <a:cs typeface="Arial" panose="020B0604020202020204" pitchFamily="34" charset="0"/>
              </a:rPr>
              <a:t>Mathematics is a creative and inter-connected discipline. </a:t>
            </a:r>
            <a:r>
              <a:rPr lang="en-US" sz="1600" dirty="0" smtClean="0">
                <a:latin typeface="Arial" panose="020B0604020202020204" pitchFamily="34" charset="0"/>
                <a:cs typeface="Arial" panose="020B0604020202020204" pitchFamily="34" charset="0"/>
              </a:rPr>
              <a:t> Our </a:t>
            </a:r>
            <a:r>
              <a:rPr lang="en-US" sz="1600" dirty="0">
                <a:latin typeface="Arial" panose="020B0604020202020204" pitchFamily="34" charset="0"/>
                <a:cs typeface="Arial" panose="020B0604020202020204" pitchFamily="34" charset="0"/>
              </a:rPr>
              <a:t>department is passionate about Maths and we always try to pass this on through teaching and the activities that we arrange for you. </a:t>
            </a:r>
            <a:endParaRPr lang="en-US" sz="1600" dirty="0" smtClean="0">
              <a:latin typeface="Arial" panose="020B0604020202020204" pitchFamily="34" charset="0"/>
              <a:cs typeface="Arial" panose="020B0604020202020204" pitchFamily="34" charset="0"/>
            </a:endParaRPr>
          </a:p>
          <a:p>
            <a:pPr marL="0" indent="0" algn="just">
              <a:buNone/>
            </a:pPr>
            <a:endParaRPr lang="en-US" sz="1600" dirty="0">
              <a:latin typeface="Arial" panose="020B0604020202020204" pitchFamily="34" charset="0"/>
              <a:cs typeface="Arial" panose="020B0604020202020204" pitchFamily="34" charset="0"/>
            </a:endParaRPr>
          </a:p>
          <a:p>
            <a:pPr marL="0" indent="0" algn="just">
              <a:buNone/>
            </a:pPr>
            <a:r>
              <a:rPr lang="en-US" sz="1600" dirty="0" smtClean="0">
                <a:latin typeface="Arial" panose="020B0604020202020204" pitchFamily="34" charset="0"/>
                <a:cs typeface="Arial" panose="020B0604020202020204" pitchFamily="34" charset="0"/>
              </a:rPr>
              <a:t>We </a:t>
            </a:r>
            <a:r>
              <a:rPr lang="en-US" sz="1600" dirty="0">
                <a:latin typeface="Arial" panose="020B0604020202020204" pitchFamily="34" charset="0"/>
                <a:cs typeface="Arial" panose="020B0604020202020204" pitchFamily="34" charset="0"/>
              </a:rPr>
              <a:t>use discussions, show-me boards and visualisers to support your </a:t>
            </a:r>
            <a:r>
              <a:rPr lang="en-US" sz="1600" dirty="0" smtClean="0">
                <a:latin typeface="Arial" panose="020B0604020202020204" pitchFamily="34" charset="0"/>
                <a:cs typeface="Arial" panose="020B0604020202020204" pitchFamily="34" charset="0"/>
              </a:rPr>
              <a:t>learning.</a:t>
            </a:r>
            <a:r>
              <a:rPr lang="en-GB" sz="1600" dirty="0">
                <a:latin typeface="Arial" panose="020B0604020202020204" pitchFamily="34" charset="0"/>
                <a:cs typeface="Arial" panose="020B0604020202020204" pitchFamily="34" charset="0"/>
              </a:rPr>
              <a:t> </a:t>
            </a:r>
            <a:r>
              <a:rPr lang="en-GB" sz="1600" dirty="0" smtClean="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We </a:t>
            </a:r>
            <a:r>
              <a:rPr lang="en-US" sz="1600" dirty="0">
                <a:latin typeface="Arial" panose="020B0604020202020204" pitchFamily="34" charset="0"/>
                <a:cs typeface="Arial" panose="020B0604020202020204" pitchFamily="34" charset="0"/>
              </a:rPr>
              <a:t>start the year by looking at sequences and our algebraic thinking skills. </a:t>
            </a:r>
            <a:endParaRPr lang="en-US" sz="1600" dirty="0" smtClean="0">
              <a:latin typeface="Arial" panose="020B0604020202020204" pitchFamily="34" charset="0"/>
              <a:cs typeface="Arial" panose="020B0604020202020204" pitchFamily="34" charset="0"/>
            </a:endParaRPr>
          </a:p>
          <a:p>
            <a:pPr marL="0" indent="0" algn="just">
              <a:buNone/>
            </a:pPr>
            <a:endParaRPr lang="en-GB" sz="1600" dirty="0">
              <a:latin typeface="Arial" panose="020B0604020202020204" pitchFamily="34" charset="0"/>
              <a:cs typeface="Arial" panose="020B0604020202020204" pitchFamily="34" charset="0"/>
            </a:endParaRPr>
          </a:p>
          <a:p>
            <a:pPr marL="0" indent="0" algn="just">
              <a:buNone/>
            </a:pPr>
            <a:r>
              <a:rPr lang="en-US" sz="1600" dirty="0">
                <a:latin typeface="Arial" panose="020B0604020202020204" pitchFamily="34" charset="0"/>
                <a:cs typeface="Arial" panose="020B0604020202020204" pitchFamily="34" charset="0"/>
              </a:rPr>
              <a:t>We look forward to seeing you all soon.</a:t>
            </a:r>
            <a:endParaRPr lang="en-GB" sz="1600" dirty="0">
              <a:latin typeface="Arial" panose="020B0604020202020204" pitchFamily="34" charset="0"/>
              <a:cs typeface="Arial" panose="020B0604020202020204" pitchFamily="34" charset="0"/>
            </a:endParaRPr>
          </a:p>
          <a:p>
            <a:pPr marL="0" indent="0" algn="just">
              <a:buNone/>
            </a:pPr>
            <a:endParaRPr lang="en-US" sz="1600" dirty="0">
              <a:latin typeface="Arial" panose="020B0604020202020204" pitchFamily="34" charset="0"/>
              <a:cs typeface="Arial" panose="020B0604020202020204" pitchFamily="34" charset="0"/>
            </a:endParaRPr>
          </a:p>
          <a:p>
            <a:pPr marL="0" indent="0" algn="just">
              <a:buNone/>
            </a:pPr>
            <a:r>
              <a:rPr lang="en-US" sz="1600" dirty="0" smtClean="0">
                <a:latin typeface="Arial" panose="020B0604020202020204" pitchFamily="34" charset="0"/>
                <a:cs typeface="Arial" panose="020B0604020202020204" pitchFamily="34" charset="0"/>
              </a:rPr>
              <a:t>Mrs </a:t>
            </a:r>
            <a:r>
              <a:rPr lang="en-US" sz="1600" dirty="0">
                <a:latin typeface="Arial" panose="020B0604020202020204" pitchFamily="34" charset="0"/>
                <a:cs typeface="Arial" panose="020B0604020202020204" pitchFamily="34" charset="0"/>
              </a:rPr>
              <a:t>Wells - Head of Department</a:t>
            </a:r>
            <a:endParaRPr lang="en-GB" sz="1600" dirty="0">
              <a:latin typeface="Arial" panose="020B0604020202020204" pitchFamily="34" charset="0"/>
              <a:cs typeface="Arial" panose="020B0604020202020204" pitchFamily="34" charset="0"/>
            </a:endParaRPr>
          </a:p>
          <a:p>
            <a:pPr marL="0" indent="0">
              <a:buNone/>
            </a:pPr>
            <a:endParaRPr lang="en-GB" dirty="0"/>
          </a:p>
        </p:txBody>
      </p:sp>
      <p:pic>
        <p:nvPicPr>
          <p:cNvPr id="8" name="Content Placeholder 5"/>
          <p:cNvPicPr>
            <a:picLocks noChangeAspect="1"/>
          </p:cNvPicPr>
          <p:nvPr/>
        </p:nvPicPr>
        <p:blipFill rotWithShape="1">
          <a:blip r:embed="rId2">
            <a:extLst>
              <a:ext uri="{28A0092B-C50C-407E-A947-70E740481C1C}">
                <a14:useLocalDpi xmlns:a14="http://schemas.microsoft.com/office/drawing/2010/main" val="0"/>
              </a:ext>
            </a:extLst>
          </a:blip>
          <a:srcRect r="65859"/>
          <a:stretch/>
        </p:blipFill>
        <p:spPr>
          <a:xfrm>
            <a:off x="784168" y="462263"/>
            <a:ext cx="3397135" cy="767745"/>
          </a:xfrm>
          <a:prstGeom prst="rect">
            <a:avLst/>
          </a:prstGeom>
        </p:spPr>
      </p:pic>
      <p:pic>
        <p:nvPicPr>
          <p:cNvPr id="9" name="Content Placeholder 5"/>
          <p:cNvPicPr>
            <a:picLocks noChangeAspect="1"/>
          </p:cNvPicPr>
          <p:nvPr/>
        </p:nvPicPr>
        <p:blipFill rotWithShape="1">
          <a:blip r:embed="rId2">
            <a:extLst>
              <a:ext uri="{28A0092B-C50C-407E-A947-70E740481C1C}">
                <a14:useLocalDpi xmlns:a14="http://schemas.microsoft.com/office/drawing/2010/main" val="0"/>
              </a:ext>
            </a:extLst>
          </a:blip>
          <a:srcRect l="74343"/>
          <a:stretch/>
        </p:blipFill>
        <p:spPr>
          <a:xfrm>
            <a:off x="8495608" y="422810"/>
            <a:ext cx="2815244" cy="846649"/>
          </a:xfrm>
          <a:prstGeom prst="rect">
            <a:avLst/>
          </a:prstGeom>
        </p:spPr>
      </p:pic>
      <p:pic>
        <p:nvPicPr>
          <p:cNvPr id="11" name="Content Placeholder 2"/>
          <p:cNvPicPr>
            <a:picLocks noChangeAspect="1"/>
          </p:cNvPicPr>
          <p:nvPr/>
        </p:nvPicPr>
        <p:blipFill>
          <a:blip r:embed="rId3"/>
          <a:stretch>
            <a:fillRect/>
          </a:stretch>
        </p:blipFill>
        <p:spPr>
          <a:xfrm>
            <a:off x="6197600" y="2301803"/>
            <a:ext cx="5384800" cy="3122757"/>
          </a:xfrm>
          <a:prstGeom prst="rect">
            <a:avLst/>
          </a:prstGeom>
        </p:spPr>
      </p:pic>
    </p:spTree>
    <p:extLst>
      <p:ext uri="{BB962C8B-B14F-4D97-AF65-F5344CB8AC3E}">
        <p14:creationId xmlns:p14="http://schemas.microsoft.com/office/powerpoint/2010/main" val="19762314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r>
              <a:rPr lang="en-US" dirty="0" smtClean="0"/>
              <a:t> Science</a:t>
            </a:r>
            <a:endParaRPr lang="en-GB" dirty="0"/>
          </a:p>
        </p:txBody>
      </p:sp>
      <p:sp>
        <p:nvSpPr>
          <p:cNvPr id="5" name="Content Placeholder 4"/>
          <p:cNvSpPr>
            <a:spLocks noGrp="1"/>
          </p:cNvSpPr>
          <p:nvPr>
            <p:ph sz="half" idx="1"/>
          </p:nvPr>
        </p:nvSpPr>
        <p:spPr/>
        <p:style>
          <a:lnRef idx="2">
            <a:schemeClr val="accent6"/>
          </a:lnRef>
          <a:fillRef idx="1">
            <a:schemeClr val="lt1"/>
          </a:fillRef>
          <a:effectRef idx="0">
            <a:schemeClr val="accent6"/>
          </a:effectRef>
          <a:fontRef idx="minor">
            <a:schemeClr val="dk1"/>
          </a:fontRef>
        </p:style>
        <p:txBody>
          <a:bodyPr anchor="t">
            <a:normAutofit fontScale="92500"/>
          </a:bodyPr>
          <a:lstStyle/>
          <a:p>
            <a:pPr marL="0" indent="0" algn="just">
              <a:buNone/>
            </a:pPr>
            <a:r>
              <a:rPr lang="en-GB" sz="1600" dirty="0">
                <a:latin typeface="Arial" panose="020B0604020202020204" pitchFamily="34" charset="0"/>
                <a:cs typeface="Arial" panose="020B0604020202020204" pitchFamily="34" charset="0"/>
              </a:rPr>
              <a:t>I am Mr </a:t>
            </a:r>
            <a:r>
              <a:rPr lang="en-GB" sz="1600" dirty="0" smtClean="0">
                <a:latin typeface="Arial" panose="020B0604020202020204" pitchFamily="34" charset="0"/>
                <a:cs typeface="Arial" panose="020B0604020202020204" pitchFamily="34" charset="0"/>
              </a:rPr>
              <a:t>Kavanagh </a:t>
            </a:r>
            <a:r>
              <a:rPr lang="en-GB" sz="1600" dirty="0">
                <a:latin typeface="Arial" panose="020B0604020202020204" pitchFamily="34" charset="0"/>
                <a:cs typeface="Arial" panose="020B0604020202020204" pitchFamily="34" charset="0"/>
              </a:rPr>
              <a:t>the Head of </a:t>
            </a:r>
            <a:r>
              <a:rPr lang="en-GB" sz="1600" dirty="0" smtClean="0">
                <a:latin typeface="Arial" panose="020B0604020202020204" pitchFamily="34" charset="0"/>
                <a:cs typeface="Arial" panose="020B0604020202020204" pitchFamily="34" charset="0"/>
              </a:rPr>
              <a:t>Science </a:t>
            </a:r>
            <a:r>
              <a:rPr lang="en-GB" sz="1600" dirty="0">
                <a:latin typeface="Arial" panose="020B0604020202020204" pitchFamily="34" charset="0"/>
                <a:cs typeface="Arial" panose="020B0604020202020204" pitchFamily="34" charset="0"/>
              </a:rPr>
              <a:t>at Reigate School and </a:t>
            </a:r>
            <a:r>
              <a:rPr lang="en-GB" sz="1600" dirty="0" smtClean="0">
                <a:latin typeface="Arial" panose="020B0604020202020204" pitchFamily="34" charset="0"/>
                <a:cs typeface="Arial" panose="020B0604020202020204" pitchFamily="34" charset="0"/>
              </a:rPr>
              <a:t>I, </a:t>
            </a:r>
            <a:r>
              <a:rPr lang="en-GB" sz="1600" dirty="0">
                <a:latin typeface="Arial" panose="020B0604020202020204" pitchFamily="34" charset="0"/>
                <a:cs typeface="Arial" panose="020B0604020202020204" pitchFamily="34" charset="0"/>
              </a:rPr>
              <a:t>along with the other Science </a:t>
            </a:r>
            <a:r>
              <a:rPr lang="en-GB" sz="1600" dirty="0" smtClean="0">
                <a:latin typeface="Arial" panose="020B0604020202020204" pitchFamily="34" charset="0"/>
                <a:cs typeface="Arial" panose="020B0604020202020204" pitchFamily="34" charset="0"/>
              </a:rPr>
              <a:t>teachers, would like to welcome </a:t>
            </a:r>
            <a:r>
              <a:rPr lang="en-GB" sz="1600" dirty="0">
                <a:latin typeface="Arial" panose="020B0604020202020204" pitchFamily="34" charset="0"/>
                <a:cs typeface="Arial" panose="020B0604020202020204" pitchFamily="34" charset="0"/>
              </a:rPr>
              <a:t>you to Science at Reigate </a:t>
            </a:r>
            <a:r>
              <a:rPr lang="en-GB" sz="1600" dirty="0" smtClean="0">
                <a:latin typeface="Arial" panose="020B0604020202020204" pitchFamily="34" charset="0"/>
                <a:cs typeface="Arial" panose="020B0604020202020204" pitchFamily="34" charset="0"/>
              </a:rPr>
              <a:t>School.  We </a:t>
            </a:r>
            <a:r>
              <a:rPr lang="en-GB" sz="1600" dirty="0">
                <a:latin typeface="Arial" panose="020B0604020202020204" pitchFamily="34" charset="0"/>
                <a:cs typeface="Arial" panose="020B0604020202020204" pitchFamily="34" charset="0"/>
              </a:rPr>
              <a:t>can't wait to get started and have some fascinating topics to begin the year with. </a:t>
            </a:r>
            <a:endParaRPr lang="en-GB" sz="1600" dirty="0" smtClean="0">
              <a:latin typeface="Arial" panose="020B0604020202020204" pitchFamily="34" charset="0"/>
              <a:cs typeface="Arial" panose="020B0604020202020204" pitchFamily="34" charset="0"/>
            </a:endParaRPr>
          </a:p>
          <a:p>
            <a:pPr marL="0" indent="0" algn="just">
              <a:buNone/>
            </a:pPr>
            <a:endParaRPr lang="en-GB" sz="1600" dirty="0">
              <a:latin typeface="Arial" panose="020B0604020202020204" pitchFamily="34" charset="0"/>
              <a:cs typeface="Arial" panose="020B0604020202020204" pitchFamily="34" charset="0"/>
            </a:endParaRPr>
          </a:p>
          <a:p>
            <a:pPr marL="0" indent="0" algn="just">
              <a:buNone/>
            </a:pPr>
            <a:r>
              <a:rPr lang="en-GB" sz="1600" dirty="0" smtClean="0">
                <a:latin typeface="Arial" panose="020B0604020202020204" pitchFamily="34" charset="0"/>
                <a:cs typeface="Arial" panose="020B0604020202020204" pitchFamily="34" charset="0"/>
              </a:rPr>
              <a:t>In </a:t>
            </a:r>
            <a:r>
              <a:rPr lang="en-GB" sz="1600" dirty="0">
                <a:latin typeface="Arial" panose="020B0604020202020204" pitchFamily="34" charset="0"/>
                <a:cs typeface="Arial" panose="020B0604020202020204" pitchFamily="34" charset="0"/>
              </a:rPr>
              <a:t>the autumn term we will be looking at cells and organs. You will be hands on using a microscope and seeing organs like the heart, lungs and kidneys up close. </a:t>
            </a:r>
            <a:r>
              <a:rPr lang="en-GB" sz="1600" dirty="0" smtClean="0">
                <a:latin typeface="Arial" panose="020B0604020202020204" pitchFamily="34" charset="0"/>
                <a:cs typeface="Arial" panose="020B0604020202020204" pitchFamily="34" charset="0"/>
              </a:rPr>
              <a:t> The </a:t>
            </a:r>
            <a:r>
              <a:rPr lang="en-GB" sz="1600" dirty="0">
                <a:latin typeface="Arial" panose="020B0604020202020204" pitchFamily="34" charset="0"/>
                <a:cs typeface="Arial" panose="020B0604020202020204" pitchFamily="34" charset="0"/>
              </a:rPr>
              <a:t>chemistry topic introduces particles and we will be using a Bunsen burner to help understand some physical changes. </a:t>
            </a:r>
            <a:r>
              <a:rPr lang="en-GB" sz="1600" dirty="0" smtClean="0">
                <a:latin typeface="Arial" panose="020B0604020202020204" pitchFamily="34" charset="0"/>
                <a:cs typeface="Arial" panose="020B0604020202020204" pitchFamily="34" charset="0"/>
              </a:rPr>
              <a:t>In </a:t>
            </a:r>
            <a:r>
              <a:rPr lang="en-GB" sz="1600" dirty="0">
                <a:latin typeface="Arial" panose="020B0604020202020204" pitchFamily="34" charset="0"/>
                <a:cs typeface="Arial" panose="020B0604020202020204" pitchFamily="34" charset="0"/>
              </a:rPr>
              <a:t>Physics we will be looking at energy, specifically burning foods to see how much energy they contain. </a:t>
            </a:r>
            <a:r>
              <a:rPr lang="en-GB" sz="1600" dirty="0" smtClean="0">
                <a:latin typeface="Arial" panose="020B0604020202020204" pitchFamily="34" charset="0"/>
                <a:cs typeface="Arial" panose="020B0604020202020204" pitchFamily="34" charset="0"/>
              </a:rPr>
              <a:t> </a:t>
            </a:r>
          </a:p>
          <a:p>
            <a:pPr marL="0" indent="0" algn="just">
              <a:buNone/>
            </a:pPr>
            <a:endParaRPr lang="en-GB" sz="1600" dirty="0">
              <a:latin typeface="Arial" panose="020B0604020202020204" pitchFamily="34" charset="0"/>
              <a:cs typeface="Arial" panose="020B0604020202020204" pitchFamily="34" charset="0"/>
            </a:endParaRPr>
          </a:p>
          <a:p>
            <a:pPr marL="0" indent="0" algn="just">
              <a:buNone/>
            </a:pPr>
            <a:r>
              <a:rPr lang="en-GB" sz="1600" dirty="0" smtClean="0">
                <a:latin typeface="Arial" panose="020B0604020202020204" pitchFamily="34" charset="0"/>
                <a:cs typeface="Arial" panose="020B0604020202020204" pitchFamily="34" charset="0"/>
              </a:rPr>
              <a:t>What </a:t>
            </a:r>
            <a:r>
              <a:rPr lang="en-GB" sz="1600" dirty="0">
                <a:latin typeface="Arial" panose="020B0604020202020204" pitchFamily="34" charset="0"/>
                <a:cs typeface="Arial" panose="020B0604020202020204" pitchFamily="34" charset="0"/>
              </a:rPr>
              <a:t>more could you want from the start of the year - flame, animal body parts and chemicals!</a:t>
            </a:r>
          </a:p>
          <a:p>
            <a:pPr marL="0" indent="0" algn="just">
              <a:buNone/>
            </a:pPr>
            <a:endParaRPr lang="en-GB" sz="1600" dirty="0">
              <a:latin typeface="Arial" panose="020B0604020202020204" pitchFamily="34" charset="0"/>
              <a:cs typeface="Arial" panose="020B0604020202020204" pitchFamily="34" charset="0"/>
            </a:endParaRPr>
          </a:p>
          <a:p>
            <a:pPr marL="0" indent="0" algn="just">
              <a:buNone/>
            </a:pPr>
            <a:r>
              <a:rPr lang="en-GB" sz="1600" dirty="0">
                <a:latin typeface="Arial" panose="020B0604020202020204" pitchFamily="34" charset="0"/>
                <a:cs typeface="Arial" panose="020B0604020202020204" pitchFamily="34" charset="0"/>
              </a:rPr>
              <a:t>Mr Kavanagh - Head of Department</a:t>
            </a:r>
          </a:p>
          <a:p>
            <a:pPr marL="0" indent="0">
              <a:buNone/>
            </a:pPr>
            <a:endParaRPr lang="en-GB" dirty="0"/>
          </a:p>
        </p:txBody>
      </p:sp>
      <p:pic>
        <p:nvPicPr>
          <p:cNvPr id="8" name="Content Placeholder 5"/>
          <p:cNvPicPr>
            <a:picLocks noChangeAspect="1"/>
          </p:cNvPicPr>
          <p:nvPr/>
        </p:nvPicPr>
        <p:blipFill rotWithShape="1">
          <a:blip r:embed="rId2">
            <a:extLst>
              <a:ext uri="{28A0092B-C50C-407E-A947-70E740481C1C}">
                <a14:useLocalDpi xmlns:a14="http://schemas.microsoft.com/office/drawing/2010/main" val="0"/>
              </a:ext>
            </a:extLst>
          </a:blip>
          <a:srcRect r="65859"/>
          <a:stretch/>
        </p:blipFill>
        <p:spPr>
          <a:xfrm>
            <a:off x="784168" y="462263"/>
            <a:ext cx="3397135" cy="767745"/>
          </a:xfrm>
          <a:prstGeom prst="rect">
            <a:avLst/>
          </a:prstGeom>
        </p:spPr>
      </p:pic>
      <p:pic>
        <p:nvPicPr>
          <p:cNvPr id="9" name="Content Placeholder 5"/>
          <p:cNvPicPr>
            <a:picLocks noChangeAspect="1"/>
          </p:cNvPicPr>
          <p:nvPr/>
        </p:nvPicPr>
        <p:blipFill rotWithShape="1">
          <a:blip r:embed="rId2">
            <a:extLst>
              <a:ext uri="{28A0092B-C50C-407E-A947-70E740481C1C}">
                <a14:useLocalDpi xmlns:a14="http://schemas.microsoft.com/office/drawing/2010/main" val="0"/>
              </a:ext>
            </a:extLst>
          </a:blip>
          <a:srcRect l="74343"/>
          <a:stretch/>
        </p:blipFill>
        <p:spPr>
          <a:xfrm>
            <a:off x="8495608" y="422810"/>
            <a:ext cx="2815244" cy="846649"/>
          </a:xfrm>
          <a:prstGeom prst="rect">
            <a:avLst/>
          </a:prstGeom>
        </p:spPr>
      </p:pic>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189" t="10312" r="31123" b="19882"/>
          <a:stretch/>
        </p:blipFill>
        <p:spPr bwMode="auto">
          <a:xfrm>
            <a:off x="6303817" y="2097370"/>
            <a:ext cx="5278583" cy="35316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514734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r>
              <a:rPr lang="en-US" dirty="0" smtClean="0"/>
              <a:t> Geography </a:t>
            </a:r>
            <a:endParaRPr lang="en-GB" dirty="0"/>
          </a:p>
        </p:txBody>
      </p:sp>
      <p:sp>
        <p:nvSpPr>
          <p:cNvPr id="5" name="Content Placeholder 4"/>
          <p:cNvSpPr>
            <a:spLocks noGrp="1"/>
          </p:cNvSpPr>
          <p:nvPr>
            <p:ph sz="half" idx="1"/>
          </p:nvPr>
        </p:nvSpPr>
        <p:spPr/>
        <p:style>
          <a:lnRef idx="2">
            <a:schemeClr val="accent6"/>
          </a:lnRef>
          <a:fillRef idx="1">
            <a:schemeClr val="lt1"/>
          </a:fillRef>
          <a:effectRef idx="0">
            <a:schemeClr val="accent6"/>
          </a:effectRef>
          <a:fontRef idx="minor">
            <a:schemeClr val="dk1"/>
          </a:fontRef>
        </p:style>
        <p:txBody>
          <a:bodyPr anchor="ctr">
            <a:normAutofit fontScale="77500" lnSpcReduction="20000"/>
          </a:bodyPr>
          <a:lstStyle/>
          <a:p>
            <a:pPr marL="0" indent="0">
              <a:buNone/>
            </a:pPr>
            <a:r>
              <a:rPr lang="en-US" dirty="0">
                <a:latin typeface="Arial" panose="020B0604020202020204" pitchFamily="34" charset="0"/>
                <a:cs typeface="Arial" panose="020B0604020202020204" pitchFamily="34" charset="0"/>
              </a:rPr>
              <a:t>Hello and welcome to the wonderful ‘world’ of Geography.  All geography teachers are looking forward to exploring our world with you, how it works and how we interact with it.  We are the key to what the world will look like in the future.</a:t>
            </a:r>
            <a:endParaRPr lang="en-GB"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 </a:t>
            </a:r>
            <a:endParaRPr lang="en-GB"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During the first year we will start by exploring some of the wonders of our world including the city of Petra and Victoria Falls. After this we will be looking at the living world exploring rainforests and desert environments, as well as dynamic landscapes of rivers, coasts and glaciers.  </a:t>
            </a:r>
            <a:endParaRPr lang="en-GB"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 </a:t>
            </a:r>
            <a:endParaRPr lang="en-GB"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We will also be looking at urban areas, specifically how cities have built up and the challenges this can cause.  This is followed by looking at the world’s population and why some countries have growing populations whilst others are ageing.   </a:t>
            </a:r>
            <a:endParaRPr lang="en-GB"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 </a:t>
            </a:r>
            <a:endParaRPr lang="en-GB"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Miss Sutton- Head of </a:t>
            </a:r>
            <a:r>
              <a:rPr lang="en-US">
                <a:latin typeface="Arial" panose="020B0604020202020204" pitchFamily="34" charset="0"/>
                <a:cs typeface="Arial" panose="020B0604020202020204" pitchFamily="34" charset="0"/>
              </a:rPr>
              <a:t>Humanities </a:t>
            </a:r>
            <a:endParaRPr lang="en-GB" dirty="0">
              <a:latin typeface="Arial" panose="020B0604020202020204" pitchFamily="34" charset="0"/>
              <a:cs typeface="Arial" panose="020B0604020202020204" pitchFamily="34" charset="0"/>
            </a:endParaRPr>
          </a:p>
        </p:txBody>
      </p:sp>
      <p:pic>
        <p:nvPicPr>
          <p:cNvPr id="8" name="Content Placeholder 5"/>
          <p:cNvPicPr>
            <a:picLocks noChangeAspect="1"/>
          </p:cNvPicPr>
          <p:nvPr/>
        </p:nvPicPr>
        <p:blipFill rotWithShape="1">
          <a:blip r:embed="rId2">
            <a:extLst>
              <a:ext uri="{28A0092B-C50C-407E-A947-70E740481C1C}">
                <a14:useLocalDpi xmlns:a14="http://schemas.microsoft.com/office/drawing/2010/main" val="0"/>
              </a:ext>
            </a:extLst>
          </a:blip>
          <a:srcRect r="65859"/>
          <a:stretch/>
        </p:blipFill>
        <p:spPr>
          <a:xfrm>
            <a:off x="784168" y="462263"/>
            <a:ext cx="3397135" cy="767745"/>
          </a:xfrm>
          <a:prstGeom prst="rect">
            <a:avLst/>
          </a:prstGeom>
        </p:spPr>
      </p:pic>
      <p:pic>
        <p:nvPicPr>
          <p:cNvPr id="9" name="Content Placeholder 5"/>
          <p:cNvPicPr>
            <a:picLocks noChangeAspect="1"/>
          </p:cNvPicPr>
          <p:nvPr/>
        </p:nvPicPr>
        <p:blipFill rotWithShape="1">
          <a:blip r:embed="rId2">
            <a:extLst>
              <a:ext uri="{28A0092B-C50C-407E-A947-70E740481C1C}">
                <a14:useLocalDpi xmlns:a14="http://schemas.microsoft.com/office/drawing/2010/main" val="0"/>
              </a:ext>
            </a:extLst>
          </a:blip>
          <a:srcRect l="74343"/>
          <a:stretch/>
        </p:blipFill>
        <p:spPr>
          <a:xfrm>
            <a:off x="8495608" y="422810"/>
            <a:ext cx="2815244" cy="846649"/>
          </a:xfrm>
          <a:prstGeom prst="rect">
            <a:avLst/>
          </a:prstGeom>
        </p:spPr>
      </p:pic>
      <p:pic>
        <p:nvPicPr>
          <p:cNvPr id="3" name="Picture 2"/>
          <p:cNvPicPr>
            <a:picLocks noChangeAspect="1"/>
          </p:cNvPicPr>
          <p:nvPr/>
        </p:nvPicPr>
        <p:blipFill>
          <a:blip r:embed="rId3"/>
          <a:stretch>
            <a:fillRect/>
          </a:stretch>
        </p:blipFill>
        <p:spPr>
          <a:xfrm>
            <a:off x="6245786" y="2098758"/>
            <a:ext cx="5408658" cy="3600990"/>
          </a:xfrm>
          <a:prstGeom prst="rect">
            <a:avLst/>
          </a:prstGeom>
        </p:spPr>
      </p:pic>
    </p:spTree>
    <p:extLst>
      <p:ext uri="{BB962C8B-B14F-4D97-AF65-F5344CB8AC3E}">
        <p14:creationId xmlns:p14="http://schemas.microsoft.com/office/powerpoint/2010/main" val="2879873023"/>
      </p:ext>
    </p:extLst>
  </p:cSld>
  <p:clrMapOvr>
    <a:masterClrMapping/>
  </p:clrMapOvr>
  <p:timing>
    <p:tnLst>
      <p:par>
        <p:cTn id="1" dur="indefinite" restart="never" nodeType="tmRoot"/>
      </p:par>
    </p:tn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611</TotalTime>
  <Words>620</Words>
  <Application>Microsoft Office PowerPoint</Application>
  <PresentationFormat>Widescreen</PresentationFormat>
  <Paragraphs>79</Paragraphs>
  <Slides>12</Slides>
  <Notes>0</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12</vt:i4>
      </vt:variant>
    </vt:vector>
  </HeadingPairs>
  <TitlesOfParts>
    <vt:vector size="16" baseType="lpstr">
      <vt:lpstr>Arial</vt:lpstr>
      <vt:lpstr>Calibri</vt:lpstr>
      <vt:lpstr>2_Office Theme</vt:lpstr>
      <vt:lpstr>3_Office Theme</vt:lpstr>
      <vt:lpstr>PowerPoint Presentation</vt:lpstr>
      <vt:lpstr>Overview</vt:lpstr>
      <vt:lpstr>     Headteachers Welcome</vt:lpstr>
      <vt:lpstr>Virtual Tour</vt:lpstr>
      <vt:lpstr>Meet the Departments</vt:lpstr>
      <vt:lpstr>English </vt:lpstr>
      <vt:lpstr>Maths </vt:lpstr>
      <vt:lpstr> Science</vt:lpstr>
      <vt:lpstr> Geography </vt:lpstr>
      <vt:lpstr> History</vt:lpstr>
      <vt:lpstr> MFL</vt:lpstr>
      <vt:lpstr> PE</vt:lpstr>
    </vt:vector>
  </TitlesOfParts>
  <Company>Reigate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 Robinson (I.T. Services-Reigate School)</dc:creator>
  <cp:lastModifiedBy>A. Parker (Admin-Reigate School)</cp:lastModifiedBy>
  <cp:revision>12</cp:revision>
  <dcterms:created xsi:type="dcterms:W3CDTF">2021-05-24T08:53:50Z</dcterms:created>
  <dcterms:modified xsi:type="dcterms:W3CDTF">2023-04-25T09:54:10Z</dcterms:modified>
</cp:coreProperties>
</file>