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6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2397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074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0363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188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871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511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739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904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userDrawn="1"/>
        </p:nvSpPr>
        <p:spPr>
          <a:xfrm>
            <a:off x="0" y="10282"/>
            <a:ext cx="12192000" cy="6847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69176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356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662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25/04/2023</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34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info@reigate-school.surrey.sch.uk" TargetMode="Externa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info@reigate-school.surrey.sch.uk" TargetMode="External"/><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RE</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We really look forward to welcoming you to RE. </a:t>
            </a:r>
            <a:r>
              <a:rPr lang="en-GB" sz="1600" dirty="0" smtClean="0">
                <a:latin typeface="Arial" panose="020B0604020202020204" pitchFamily="34" charset="0"/>
                <a:cs typeface="Arial" panose="020B0604020202020204" pitchFamily="34" charset="0"/>
              </a:rPr>
              <a:t> Everyone </a:t>
            </a:r>
            <a:r>
              <a:rPr lang="en-GB" sz="1600" dirty="0">
                <a:latin typeface="Arial" panose="020B0604020202020204" pitchFamily="34" charset="0"/>
                <a:cs typeface="Arial" panose="020B0604020202020204" pitchFamily="34" charset="0"/>
              </a:rPr>
              <a:t>at Reigate School studies RE, and we look at some of the biggest questions about God, life and the Universe – such as ‘why are we here?’, ‘how did we get here?’ and ‘is there anything after this life?’.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study three of the six main world religions, Hinduism, Buddhism and Sikhism, and also have a chance to learn some philosophy and ethics as well.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RE </a:t>
            </a:r>
            <a:r>
              <a:rPr lang="en-GB" sz="1600" dirty="0">
                <a:latin typeface="Arial" panose="020B0604020202020204" pitchFamily="34" charset="0"/>
                <a:cs typeface="Arial" panose="020B0604020202020204" pitchFamily="34" charset="0"/>
              </a:rPr>
              <a:t>provides you with a great opportunity to discuss your ideas and to listen to people who think differently to you.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 Bowdery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62" t="10398" r="30892" b="20200"/>
          <a:stretch/>
        </p:blipFill>
        <p:spPr bwMode="auto">
          <a:xfrm>
            <a:off x="6345118" y="2219498"/>
            <a:ext cx="5237282" cy="347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563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The School Day</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r>
              <a:rPr lang="en-GB" sz="1600" dirty="0" smtClean="0">
                <a:latin typeface="Arial" panose="020B0604020202020204" pitchFamily="34" charset="0"/>
                <a:cs typeface="Arial" panose="020B0604020202020204" pitchFamily="34" charset="0"/>
              </a:rPr>
              <a:t>8.45 </a:t>
            </a:r>
            <a:r>
              <a:rPr lang="en-GB" sz="1600" dirty="0">
                <a:latin typeface="Arial" panose="020B0604020202020204" pitchFamily="34" charset="0"/>
                <a:cs typeface="Arial" panose="020B0604020202020204" pitchFamily="34" charset="0"/>
              </a:rPr>
              <a:t>– 9.05: Tutor </a:t>
            </a:r>
            <a:r>
              <a:rPr lang="en-GB" sz="1600" dirty="0" smtClean="0">
                <a:latin typeface="Arial" panose="020B0604020202020204" pitchFamily="34" charset="0"/>
                <a:cs typeface="Arial" panose="020B0604020202020204" pitchFamily="34" charset="0"/>
              </a:rPr>
              <a:t>time/ Assemblies</a:t>
            </a:r>
          </a:p>
          <a:p>
            <a:r>
              <a:rPr lang="en-GB" sz="1600" dirty="0">
                <a:latin typeface="Arial" panose="020B0604020202020204" pitchFamily="34" charset="0"/>
                <a:ea typeface="Calibri"/>
                <a:cs typeface="Arial" panose="020B0604020202020204" pitchFamily="34" charset="0"/>
              </a:rPr>
              <a:t>9.05 – 10.05: </a:t>
            </a:r>
            <a:r>
              <a:rPr lang="en-GB" sz="1600" dirty="0" smtClean="0">
                <a:latin typeface="Arial" panose="020B0604020202020204" pitchFamily="34" charset="0"/>
                <a:ea typeface="Calibri"/>
                <a:cs typeface="Arial" panose="020B0604020202020204" pitchFamily="34" charset="0"/>
              </a:rPr>
              <a:t>Period 1</a:t>
            </a:r>
            <a:endParaRPr lang="en-GB" sz="1600" dirty="0">
              <a:latin typeface="Arial" panose="020B0604020202020204" pitchFamily="34" charset="0"/>
              <a:ea typeface="Calibri"/>
              <a:cs typeface="Arial" panose="020B0604020202020204" pitchFamily="34" charset="0"/>
            </a:endParaRPr>
          </a:p>
          <a:p>
            <a:pPr>
              <a:lnSpc>
                <a:spcPct val="115000"/>
              </a:lnSpc>
            </a:pPr>
            <a:r>
              <a:rPr lang="en-GB" sz="1600" dirty="0">
                <a:latin typeface="Arial" panose="020B0604020202020204" pitchFamily="34" charset="0"/>
                <a:ea typeface="Calibri"/>
                <a:cs typeface="Arial" panose="020B0604020202020204" pitchFamily="34" charset="0"/>
              </a:rPr>
              <a:t>10.05 – 11.05: </a:t>
            </a:r>
            <a:r>
              <a:rPr lang="en-GB" sz="1600" dirty="0" smtClean="0">
                <a:latin typeface="Arial" panose="020B0604020202020204" pitchFamily="34" charset="0"/>
                <a:ea typeface="Calibri"/>
                <a:cs typeface="Arial" panose="020B0604020202020204" pitchFamily="34" charset="0"/>
              </a:rPr>
              <a:t>Period 2</a:t>
            </a:r>
            <a:endParaRPr lang="en-GB" sz="1600" dirty="0">
              <a:latin typeface="Arial" panose="020B0604020202020204" pitchFamily="34" charset="0"/>
              <a:ea typeface="Calibri"/>
              <a:cs typeface="Arial" panose="020B0604020202020204" pitchFamily="34" charset="0"/>
            </a:endParaRPr>
          </a:p>
          <a:p>
            <a:pPr>
              <a:lnSpc>
                <a:spcPct val="115000"/>
              </a:lnSpc>
            </a:pPr>
            <a:r>
              <a:rPr lang="en-GB" sz="1600" dirty="0">
                <a:latin typeface="Arial" panose="020B0604020202020204" pitchFamily="34" charset="0"/>
                <a:ea typeface="Calibri"/>
                <a:cs typeface="Arial" panose="020B0604020202020204" pitchFamily="34" charset="0"/>
              </a:rPr>
              <a:t>11.05 – 11.25: Break time</a:t>
            </a:r>
          </a:p>
          <a:p>
            <a:pPr>
              <a:lnSpc>
                <a:spcPct val="115000"/>
              </a:lnSpc>
            </a:pPr>
            <a:r>
              <a:rPr lang="en-GB" sz="1600" dirty="0">
                <a:latin typeface="Arial" panose="020B0604020202020204" pitchFamily="34" charset="0"/>
                <a:ea typeface="Calibri"/>
                <a:cs typeface="Arial" panose="020B0604020202020204" pitchFamily="34" charset="0"/>
              </a:rPr>
              <a:t>11.25 – 12.25: </a:t>
            </a:r>
            <a:r>
              <a:rPr lang="en-GB" sz="1600" dirty="0" smtClean="0">
                <a:latin typeface="Arial" panose="020B0604020202020204" pitchFamily="34" charset="0"/>
                <a:ea typeface="Calibri"/>
                <a:cs typeface="Arial" panose="020B0604020202020204" pitchFamily="34" charset="0"/>
              </a:rPr>
              <a:t>Period 3</a:t>
            </a:r>
            <a:endParaRPr lang="en-GB" sz="1600" dirty="0">
              <a:latin typeface="Arial" panose="020B0604020202020204" pitchFamily="34" charset="0"/>
              <a:ea typeface="Calibri"/>
              <a:cs typeface="Arial" panose="020B0604020202020204" pitchFamily="34" charset="0"/>
            </a:endParaRPr>
          </a:p>
          <a:p>
            <a:pPr>
              <a:lnSpc>
                <a:spcPct val="115000"/>
              </a:lnSpc>
            </a:pPr>
            <a:r>
              <a:rPr lang="en-GB" sz="1600" dirty="0">
                <a:latin typeface="Arial" panose="020B0604020202020204" pitchFamily="34" charset="0"/>
                <a:ea typeface="Calibri"/>
                <a:cs typeface="Arial" panose="020B0604020202020204" pitchFamily="34" charset="0"/>
              </a:rPr>
              <a:t>12.25 – 13.00: Lunch</a:t>
            </a:r>
          </a:p>
          <a:p>
            <a:pPr>
              <a:lnSpc>
                <a:spcPct val="115000"/>
              </a:lnSpc>
            </a:pPr>
            <a:r>
              <a:rPr lang="en-GB" sz="1600" dirty="0">
                <a:latin typeface="Arial" panose="020B0604020202020204" pitchFamily="34" charset="0"/>
                <a:ea typeface="Calibri"/>
                <a:cs typeface="Arial" panose="020B0604020202020204" pitchFamily="34" charset="0"/>
              </a:rPr>
              <a:t>13.00 – 14.00: </a:t>
            </a:r>
            <a:r>
              <a:rPr lang="en-GB" sz="1600" dirty="0" smtClean="0">
                <a:latin typeface="Arial" panose="020B0604020202020204" pitchFamily="34" charset="0"/>
                <a:ea typeface="Calibri"/>
                <a:cs typeface="Arial" panose="020B0604020202020204" pitchFamily="34" charset="0"/>
              </a:rPr>
              <a:t>Period 4</a:t>
            </a:r>
            <a:endParaRPr lang="en-GB" sz="1600" dirty="0">
              <a:latin typeface="Arial" panose="020B0604020202020204" pitchFamily="34" charset="0"/>
              <a:ea typeface="Calibri"/>
              <a:cs typeface="Arial" panose="020B0604020202020204" pitchFamily="34" charset="0"/>
            </a:endParaRPr>
          </a:p>
          <a:p>
            <a:pPr>
              <a:lnSpc>
                <a:spcPct val="115000"/>
              </a:lnSpc>
            </a:pPr>
            <a:r>
              <a:rPr lang="en-GB" sz="1600" dirty="0">
                <a:latin typeface="Arial" panose="020B0604020202020204" pitchFamily="34" charset="0"/>
                <a:ea typeface="Calibri"/>
                <a:cs typeface="Arial" panose="020B0604020202020204" pitchFamily="34" charset="0"/>
              </a:rPr>
              <a:t>14.00 – 15.00: </a:t>
            </a:r>
            <a:r>
              <a:rPr lang="en-GB" sz="1600" dirty="0" smtClean="0">
                <a:latin typeface="Arial" panose="020B0604020202020204" pitchFamily="34" charset="0"/>
                <a:ea typeface="Calibri"/>
                <a:cs typeface="Arial" panose="020B0604020202020204" pitchFamily="34" charset="0"/>
              </a:rPr>
              <a:t>Period 5</a:t>
            </a:r>
            <a:endParaRPr lang="en-GB" sz="1600" dirty="0">
              <a:latin typeface="Arial" panose="020B0604020202020204" pitchFamily="34" charset="0"/>
              <a:ea typeface="Calibri"/>
              <a:cs typeface="Arial" panose="020B0604020202020204" pitchFamily="34" charset="0"/>
            </a:endParaRPr>
          </a:p>
          <a:p>
            <a:pPr marL="0" indent="0">
              <a:buNone/>
            </a:pPr>
            <a:endParaRPr lang="en-GB" dirty="0"/>
          </a:p>
          <a:p>
            <a:pPr marL="0" indent="0">
              <a:buNone/>
            </a:pPr>
            <a:endParaRPr lang="en-GB" dirty="0" smtClean="0"/>
          </a:p>
          <a:p>
            <a:endParaRPr lang="en-GB" dirty="0"/>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Picture 2"/>
          <p:cNvPicPr>
            <a:picLocks noChangeAspect="1"/>
          </p:cNvPicPr>
          <p:nvPr/>
        </p:nvPicPr>
        <p:blipFill>
          <a:blip r:embed="rId3"/>
          <a:stretch>
            <a:fillRect/>
          </a:stretch>
        </p:blipFill>
        <p:spPr>
          <a:xfrm>
            <a:off x="6472123" y="2156753"/>
            <a:ext cx="4918003" cy="3587341"/>
          </a:xfrm>
          <a:prstGeom prst="rect">
            <a:avLst/>
          </a:prstGeom>
        </p:spPr>
      </p:pic>
    </p:spTree>
    <p:extLst>
      <p:ext uri="{BB962C8B-B14F-4D97-AF65-F5344CB8AC3E}">
        <p14:creationId xmlns:p14="http://schemas.microsoft.com/office/powerpoint/2010/main" val="2853233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Timetable</a:t>
            </a:r>
            <a:endParaRPr lang="en-GB" sz="2800" dirty="0"/>
          </a:p>
        </p:txBody>
      </p:sp>
      <p:sp>
        <p:nvSpPr>
          <p:cNvPr id="5" name="Content Placeholder 4"/>
          <p:cNvSpPr>
            <a:spLocks noGrp="1"/>
          </p:cNvSpPr>
          <p:nvPr>
            <p:ph sz="half" idx="1"/>
          </p:nvPr>
        </p:nvSpPr>
        <p:spPr>
          <a:xfrm>
            <a:off x="609600" y="1605263"/>
            <a:ext cx="5384800" cy="4525963"/>
          </a:xfrm>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smtClean="0">
                <a:latin typeface="Arial" panose="020B0604020202020204" pitchFamily="34" charset="0"/>
                <a:cs typeface="Arial" panose="020B0604020202020204" pitchFamily="34" charset="0"/>
              </a:rPr>
              <a:t>An example of a Year 7 timetable is opposite. The timetable displays the following information:</a:t>
            </a:r>
          </a:p>
          <a:p>
            <a:pPr marL="0" indent="0" algn="just">
              <a:buNone/>
            </a:pPr>
            <a:endParaRPr lang="en-GB" sz="1600" dirty="0" smtClean="0">
              <a:latin typeface="Arial" panose="020B0604020202020204" pitchFamily="34" charset="0"/>
              <a:cs typeface="Arial" panose="020B0604020202020204" pitchFamily="34" charset="0"/>
            </a:endParaRPr>
          </a:p>
          <a:p>
            <a:pPr algn="just"/>
            <a:r>
              <a:rPr lang="en-GB" sz="1600" dirty="0" smtClean="0">
                <a:latin typeface="Arial" panose="020B0604020202020204" pitchFamily="34" charset="0"/>
                <a:cs typeface="Arial" panose="020B0604020202020204" pitchFamily="34" charset="0"/>
              </a:rPr>
              <a:t>Subject title</a:t>
            </a:r>
          </a:p>
          <a:p>
            <a:pPr algn="just"/>
            <a:r>
              <a:rPr lang="en-GB" sz="1600" dirty="0" smtClean="0">
                <a:latin typeface="Arial" panose="020B0604020202020204" pitchFamily="34" charset="0"/>
                <a:cs typeface="Arial" panose="020B0604020202020204" pitchFamily="34" charset="0"/>
              </a:rPr>
              <a:t>Class code</a:t>
            </a:r>
          </a:p>
          <a:p>
            <a:pPr algn="just"/>
            <a:r>
              <a:rPr lang="en-GB" sz="1600" dirty="0" smtClean="0">
                <a:latin typeface="Arial" panose="020B0604020202020204" pitchFamily="34" charset="0"/>
                <a:cs typeface="Arial" panose="020B0604020202020204" pitchFamily="34" charset="0"/>
              </a:rPr>
              <a:t>Staff code (full names will appear at the bottom of the timetable)</a:t>
            </a:r>
          </a:p>
          <a:p>
            <a:pPr algn="just"/>
            <a:r>
              <a:rPr lang="en-GB" sz="1600" dirty="0" smtClean="0">
                <a:latin typeface="Arial" panose="020B0604020202020204" pitchFamily="34" charset="0"/>
                <a:cs typeface="Arial" panose="020B0604020202020204" pitchFamily="34" charset="0"/>
              </a:rPr>
              <a:t>Room Code</a:t>
            </a:r>
          </a:p>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All Reigate School timetables are based over a two week cycle and both weeks are different.</a:t>
            </a: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329" y="1715594"/>
            <a:ext cx="3333750" cy="4305300"/>
          </a:xfrm>
          <a:prstGeom prst="rect">
            <a:avLst/>
          </a:prstGeom>
        </p:spPr>
      </p:pic>
    </p:spTree>
    <p:extLst>
      <p:ext uri="{BB962C8B-B14F-4D97-AF65-F5344CB8AC3E}">
        <p14:creationId xmlns:p14="http://schemas.microsoft.com/office/powerpoint/2010/main" val="2590329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t>
            </a:r>
            <a:r>
              <a:rPr lang="en-US" sz="2800" dirty="0" smtClean="0"/>
              <a:t>Attendance and Punctuality</a:t>
            </a:r>
            <a:endParaRPr lang="en-GB" sz="2800" dirty="0"/>
          </a:p>
        </p:txBody>
      </p:sp>
      <p:sp>
        <p:nvSpPr>
          <p:cNvPr id="5" name="Content Placeholder 4"/>
          <p:cNvSpPr>
            <a:spLocks noGrp="1"/>
          </p:cNvSpPr>
          <p:nvPr>
            <p:ph sz="half" idx="1"/>
          </p:nvPr>
        </p:nvSpPr>
        <p:spPr>
          <a:xfrm>
            <a:off x="609600" y="1605263"/>
            <a:ext cx="5384800" cy="4525963"/>
          </a:xfrm>
        </p:spPr>
        <p:style>
          <a:lnRef idx="2">
            <a:schemeClr val="accent6"/>
          </a:lnRef>
          <a:fillRef idx="1">
            <a:schemeClr val="lt1"/>
          </a:fillRef>
          <a:effectRef idx="0">
            <a:schemeClr val="accent6"/>
          </a:effectRef>
          <a:fontRef idx="minor">
            <a:schemeClr val="dk1"/>
          </a:fontRef>
        </p:style>
        <p:txBody>
          <a:bodyPr anchor="t">
            <a:normAutofit lnSpcReduction="10000"/>
          </a:bodyPr>
          <a:lstStyle/>
          <a:p>
            <a:pPr algn="just"/>
            <a:r>
              <a:rPr lang="en-GB" sz="1700" dirty="0">
                <a:solidFill>
                  <a:schemeClr val="tx1"/>
                </a:solidFill>
                <a:latin typeface="Arial" panose="020B0604020202020204" pitchFamily="34" charset="0"/>
                <a:cs typeface="Arial" panose="020B0604020202020204" pitchFamily="34" charset="0"/>
              </a:rPr>
              <a:t>Excellent attendance and punctuality is recognised through the rewards </a:t>
            </a:r>
            <a:r>
              <a:rPr lang="en-GB" sz="1700" dirty="0" smtClean="0">
                <a:solidFill>
                  <a:schemeClr val="tx1"/>
                </a:solidFill>
                <a:latin typeface="Arial" panose="020B0604020202020204" pitchFamily="34" charset="0"/>
                <a:cs typeface="Arial" panose="020B0604020202020204" pitchFamily="34" charset="0"/>
              </a:rPr>
              <a:t>system</a:t>
            </a:r>
            <a:endParaRPr lang="en-GB" sz="1700" dirty="0">
              <a:solidFill>
                <a:schemeClr val="tx1"/>
              </a:solidFill>
              <a:latin typeface="Arial" panose="020B0604020202020204" pitchFamily="34" charset="0"/>
              <a:cs typeface="Arial" panose="020B0604020202020204" pitchFamily="34" charset="0"/>
            </a:endParaRPr>
          </a:p>
          <a:p>
            <a:pPr algn="just"/>
            <a:endParaRPr lang="en-GB" sz="1700" dirty="0">
              <a:solidFill>
                <a:schemeClr val="tx1"/>
              </a:solidFill>
              <a:latin typeface="Arial" panose="020B0604020202020204" pitchFamily="34" charset="0"/>
              <a:cs typeface="Arial" panose="020B0604020202020204" pitchFamily="34" charset="0"/>
            </a:endParaRPr>
          </a:p>
          <a:p>
            <a:pPr algn="just"/>
            <a:r>
              <a:rPr lang="en-GB" sz="1700" dirty="0">
                <a:solidFill>
                  <a:schemeClr val="tx1"/>
                </a:solidFill>
                <a:latin typeface="Arial" panose="020B0604020202020204" pitchFamily="34" charset="0"/>
                <a:cs typeface="Arial" panose="020B0604020202020204" pitchFamily="34" charset="0"/>
              </a:rPr>
              <a:t>The expectation is 100% </a:t>
            </a:r>
            <a:r>
              <a:rPr lang="en-GB" sz="1700" dirty="0" smtClean="0">
                <a:solidFill>
                  <a:schemeClr val="tx1"/>
                </a:solidFill>
                <a:latin typeface="Arial" panose="020B0604020202020204" pitchFamily="34" charset="0"/>
                <a:cs typeface="Arial" panose="020B0604020202020204" pitchFamily="34" charset="0"/>
              </a:rPr>
              <a:t>attendance</a:t>
            </a:r>
            <a:endParaRPr lang="en-GB" sz="1700" dirty="0">
              <a:solidFill>
                <a:schemeClr val="tx1"/>
              </a:solidFill>
              <a:latin typeface="Arial" panose="020B0604020202020204" pitchFamily="34" charset="0"/>
              <a:cs typeface="Arial" panose="020B0604020202020204" pitchFamily="34" charset="0"/>
            </a:endParaRPr>
          </a:p>
          <a:p>
            <a:pPr algn="just"/>
            <a:endParaRPr lang="en-GB" sz="1700" dirty="0">
              <a:solidFill>
                <a:schemeClr val="tx1"/>
              </a:solidFill>
              <a:latin typeface="Arial" panose="020B0604020202020204" pitchFamily="34" charset="0"/>
              <a:cs typeface="Arial" panose="020B0604020202020204" pitchFamily="34" charset="0"/>
            </a:endParaRPr>
          </a:p>
          <a:p>
            <a:pPr algn="just"/>
            <a:r>
              <a:rPr lang="en-GB" sz="1700" dirty="0" smtClean="0">
                <a:solidFill>
                  <a:schemeClr val="tx1"/>
                </a:solidFill>
                <a:latin typeface="Arial" panose="020B0604020202020204" pitchFamily="34" charset="0"/>
                <a:cs typeface="Arial" panose="020B0604020202020204" pitchFamily="34" charset="0"/>
              </a:rPr>
              <a:t>Children </a:t>
            </a:r>
            <a:r>
              <a:rPr lang="en-GB" sz="1700" dirty="0">
                <a:solidFill>
                  <a:schemeClr val="tx1"/>
                </a:solidFill>
                <a:latin typeface="Arial" panose="020B0604020202020204" pitchFamily="34" charset="0"/>
                <a:cs typeface="Arial" panose="020B0604020202020204" pitchFamily="34" charset="0"/>
              </a:rPr>
              <a:t>must arrive by </a:t>
            </a:r>
            <a:r>
              <a:rPr lang="en-GB" sz="1700" dirty="0" smtClean="0">
                <a:solidFill>
                  <a:schemeClr val="tx1"/>
                </a:solidFill>
                <a:latin typeface="Arial" panose="020B0604020202020204" pitchFamily="34" charset="0"/>
                <a:cs typeface="Arial" panose="020B0604020202020204" pitchFamily="34" charset="0"/>
              </a:rPr>
              <a:t>8.40am </a:t>
            </a:r>
            <a:r>
              <a:rPr lang="en-GB" sz="1700" dirty="0">
                <a:solidFill>
                  <a:schemeClr val="tx1"/>
                </a:solidFill>
                <a:latin typeface="Arial" panose="020B0604020202020204" pitchFamily="34" charset="0"/>
                <a:cs typeface="Arial" panose="020B0604020202020204" pitchFamily="34" charset="0"/>
              </a:rPr>
              <a:t>each </a:t>
            </a:r>
            <a:r>
              <a:rPr lang="en-GB" sz="1700" dirty="0" smtClean="0">
                <a:solidFill>
                  <a:schemeClr val="tx1"/>
                </a:solidFill>
                <a:latin typeface="Arial" panose="020B0604020202020204" pitchFamily="34" charset="0"/>
                <a:cs typeface="Arial" panose="020B0604020202020204" pitchFamily="34" charset="0"/>
              </a:rPr>
              <a:t>day</a:t>
            </a:r>
          </a:p>
          <a:p>
            <a:pPr marL="0" indent="0" algn="just">
              <a:buNone/>
            </a:pPr>
            <a:endParaRPr lang="en-GB" sz="1700" dirty="0">
              <a:solidFill>
                <a:schemeClr val="tx1"/>
              </a:solidFill>
              <a:latin typeface="Arial" panose="020B0604020202020204" pitchFamily="34" charset="0"/>
              <a:cs typeface="Arial" panose="020B0604020202020204" pitchFamily="34" charset="0"/>
            </a:endParaRPr>
          </a:p>
          <a:p>
            <a:pPr algn="just"/>
            <a:r>
              <a:rPr lang="en-GB" sz="1700" dirty="0">
                <a:solidFill>
                  <a:schemeClr val="tx1"/>
                </a:solidFill>
                <a:latin typeface="Arial" panose="020B0604020202020204" pitchFamily="34" charset="0"/>
                <a:cs typeface="Arial" panose="020B0604020202020204" pitchFamily="34" charset="0"/>
              </a:rPr>
              <a:t>Tutor time begins at </a:t>
            </a:r>
            <a:r>
              <a:rPr lang="en-GB" sz="1700" dirty="0" smtClean="0">
                <a:solidFill>
                  <a:schemeClr val="tx1"/>
                </a:solidFill>
                <a:latin typeface="Arial" panose="020B0604020202020204" pitchFamily="34" charset="0"/>
                <a:cs typeface="Arial" panose="020B0604020202020204" pitchFamily="34" charset="0"/>
              </a:rPr>
              <a:t>8.45am promptly</a:t>
            </a:r>
            <a:endParaRPr lang="en-GB" sz="1700" dirty="0">
              <a:solidFill>
                <a:schemeClr val="tx1"/>
              </a:solidFill>
              <a:latin typeface="Arial" panose="020B0604020202020204" pitchFamily="34" charset="0"/>
              <a:cs typeface="Arial" panose="020B0604020202020204" pitchFamily="34" charset="0"/>
            </a:endParaRPr>
          </a:p>
          <a:p>
            <a:pPr algn="just"/>
            <a:endParaRPr lang="en-GB" sz="1700" dirty="0">
              <a:solidFill>
                <a:schemeClr val="tx1"/>
              </a:solidFill>
              <a:latin typeface="Arial" panose="020B0604020202020204" pitchFamily="34" charset="0"/>
              <a:cs typeface="Arial" panose="020B0604020202020204" pitchFamily="34" charset="0"/>
            </a:endParaRPr>
          </a:p>
          <a:p>
            <a:pPr algn="just"/>
            <a:r>
              <a:rPr lang="en-GB" sz="1700" dirty="0">
                <a:solidFill>
                  <a:schemeClr val="tx1"/>
                </a:solidFill>
                <a:latin typeface="Arial" panose="020B0604020202020204" pitchFamily="34" charset="0"/>
                <a:cs typeface="Arial" panose="020B0604020202020204" pitchFamily="34" charset="0"/>
              </a:rPr>
              <a:t>In the event of any </a:t>
            </a:r>
            <a:r>
              <a:rPr lang="en-GB" sz="1700" dirty="0" smtClean="0">
                <a:solidFill>
                  <a:schemeClr val="tx1"/>
                </a:solidFill>
                <a:latin typeface="Arial" panose="020B0604020202020204" pitchFamily="34" charset="0"/>
                <a:cs typeface="Arial" panose="020B0604020202020204" pitchFamily="34" charset="0"/>
              </a:rPr>
              <a:t>absence or appointment, </a:t>
            </a:r>
            <a:r>
              <a:rPr lang="en-GB" sz="1700" dirty="0">
                <a:solidFill>
                  <a:schemeClr val="tx1"/>
                </a:solidFill>
                <a:latin typeface="Arial" panose="020B0604020202020204" pitchFamily="34" charset="0"/>
                <a:cs typeface="Arial" panose="020B0604020202020204" pitchFamily="34" charset="0"/>
              </a:rPr>
              <a:t>please contact the </a:t>
            </a:r>
            <a:r>
              <a:rPr lang="en-GB" sz="1700" dirty="0" smtClean="0">
                <a:solidFill>
                  <a:schemeClr val="tx1"/>
                </a:solidFill>
                <a:latin typeface="Arial" panose="020B0604020202020204" pitchFamily="34" charset="0"/>
                <a:cs typeface="Arial" panose="020B0604020202020204" pitchFamily="34" charset="0"/>
              </a:rPr>
              <a:t>school absence line on 01737 245241 and press 1</a:t>
            </a:r>
          </a:p>
          <a:p>
            <a:pPr marL="0" indent="0" algn="just">
              <a:buNone/>
            </a:pPr>
            <a:endParaRPr lang="en-GB" sz="1700" dirty="0">
              <a:solidFill>
                <a:schemeClr val="tx1"/>
              </a:solidFill>
              <a:latin typeface="Arial" panose="020B0604020202020204" pitchFamily="34" charset="0"/>
              <a:cs typeface="Arial" panose="020B0604020202020204" pitchFamily="34" charset="0"/>
            </a:endParaRPr>
          </a:p>
          <a:p>
            <a:pPr algn="just"/>
            <a:r>
              <a:rPr lang="en-GB" sz="1700" dirty="0">
                <a:solidFill>
                  <a:schemeClr val="tx1"/>
                </a:solidFill>
                <a:latin typeface="Arial" panose="020B0604020202020204" pitchFamily="34" charset="0"/>
                <a:cs typeface="Arial" panose="020B0604020202020204" pitchFamily="34" charset="0"/>
              </a:rPr>
              <a:t>If your child has a medical appointment please email </a:t>
            </a:r>
            <a:r>
              <a:rPr lang="en-GB" sz="1700" dirty="0" smtClean="0">
                <a:solidFill>
                  <a:schemeClr val="tx1"/>
                </a:solidFill>
                <a:latin typeface="Arial" panose="020B0604020202020204" pitchFamily="34" charset="0"/>
                <a:cs typeface="Arial" panose="020B0604020202020204" pitchFamily="34" charset="0"/>
                <a:hlinkClick r:id="rId2"/>
              </a:rPr>
              <a:t>info@reigate-school.surrey.sch.uk</a:t>
            </a:r>
            <a:r>
              <a:rPr lang="en-GB" sz="1700" dirty="0" smtClean="0">
                <a:solidFill>
                  <a:schemeClr val="tx1"/>
                </a:solidFill>
                <a:latin typeface="Arial" panose="020B0604020202020204" pitchFamily="34" charset="0"/>
                <a:cs typeface="Arial" panose="020B0604020202020204" pitchFamily="34" charset="0"/>
              </a:rPr>
              <a:t> </a:t>
            </a:r>
            <a:r>
              <a:rPr lang="en-GB" sz="1700" dirty="0">
                <a:solidFill>
                  <a:schemeClr val="tx1"/>
                </a:solidFill>
                <a:latin typeface="Arial" panose="020B0604020202020204" pitchFamily="34" charset="0"/>
                <a:cs typeface="Arial" panose="020B0604020202020204" pitchFamily="34" charset="0"/>
              </a:rPr>
              <a:t>prior to the </a:t>
            </a:r>
            <a:r>
              <a:rPr lang="en-GB" sz="1700" dirty="0" smtClean="0">
                <a:solidFill>
                  <a:schemeClr val="tx1"/>
                </a:solidFill>
                <a:latin typeface="Arial" panose="020B0604020202020204" pitchFamily="34" charset="0"/>
                <a:cs typeface="Arial" panose="020B0604020202020204" pitchFamily="34" charset="0"/>
              </a:rPr>
              <a:t>appointment</a:t>
            </a:r>
            <a:endParaRPr lang="en-GB" sz="1700" dirty="0">
              <a:solidFill>
                <a:schemeClr val="tx1"/>
              </a:solidFill>
              <a:latin typeface="Arial" panose="020B0604020202020204" pitchFamily="34" charset="0"/>
              <a:cs typeface="Arial" panose="020B0604020202020204" pitchFamily="34" charset="0"/>
            </a:endParaRPr>
          </a:p>
          <a:p>
            <a:pPr marL="0" indent="0">
              <a:buNone/>
            </a:pPr>
            <a:endParaRPr lang="en-GB" dirty="0" smtClean="0"/>
          </a:p>
        </p:txBody>
      </p:sp>
      <p:pic>
        <p:nvPicPr>
          <p:cNvPr id="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65859"/>
          <a:stretch/>
        </p:blipFill>
        <p:spPr>
          <a:xfrm>
            <a:off x="784168" y="495514"/>
            <a:ext cx="3397135" cy="767745"/>
          </a:xfrm>
          <a:prstGeom prst="rect">
            <a:avLst/>
          </a:prstGeom>
        </p:spPr>
      </p:pic>
      <p:pic>
        <p:nvPicPr>
          <p:cNvPr id="9"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2" descr="https://1.cdn.edl.io/jo5VFH1TQJs4DU0vptsizA6RoJTFWm0sClPt2osNHeCpRIT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024" y="2060848"/>
            <a:ext cx="4283968" cy="18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935443" y="3999827"/>
            <a:ext cx="3168352" cy="1415772"/>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Please remember that attendance and achievement are linked.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Every day matters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Rectangle 1"/>
          <p:cNvSpPr/>
          <p:nvPr/>
        </p:nvSpPr>
        <p:spPr>
          <a:xfrm>
            <a:off x="5994400" y="5740970"/>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96% attendance is the equivalent of 7 days absence a year. This is 35 hours of learning missed!</a:t>
            </a:r>
          </a:p>
        </p:txBody>
      </p:sp>
    </p:spTree>
    <p:extLst>
      <p:ext uri="{BB962C8B-B14F-4D97-AF65-F5344CB8AC3E}">
        <p14:creationId xmlns:p14="http://schemas.microsoft.com/office/powerpoint/2010/main" val="10811452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Equipment</a:t>
            </a:r>
            <a:endParaRPr lang="en-GB" sz="2800" dirty="0"/>
          </a:p>
        </p:txBody>
      </p:sp>
      <p:sp>
        <p:nvSpPr>
          <p:cNvPr id="5" name="Content Placeholder 4"/>
          <p:cNvSpPr>
            <a:spLocks noGrp="1"/>
          </p:cNvSpPr>
          <p:nvPr>
            <p:ph sz="half" idx="1"/>
          </p:nvPr>
        </p:nvSpPr>
        <p:spPr>
          <a:xfrm>
            <a:off x="609600" y="1605263"/>
            <a:ext cx="5384800" cy="4525963"/>
          </a:xfrm>
        </p:spPr>
        <p:style>
          <a:lnRef idx="2">
            <a:schemeClr val="accent6"/>
          </a:lnRef>
          <a:fillRef idx="1">
            <a:schemeClr val="lt1"/>
          </a:fillRef>
          <a:effectRef idx="0">
            <a:schemeClr val="accent6"/>
          </a:effectRef>
          <a:fontRef idx="minor">
            <a:schemeClr val="dk1"/>
          </a:fontRef>
        </p:style>
        <p:txBody>
          <a:bodyPr anchor="t">
            <a:normAutofit fontScale="62500" lnSpcReduction="20000"/>
          </a:bodyPr>
          <a:lstStyle/>
          <a:p>
            <a:pPr marL="0" indent="0" algn="just">
              <a:buNone/>
            </a:pPr>
            <a:r>
              <a:rPr lang="en-GB" sz="2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You will need a </a:t>
            </a:r>
            <a:r>
              <a:rPr lang="en-GB" sz="2600" b="1" dirty="0">
                <a:solidFill>
                  <a:srgbClr val="000000"/>
                </a:solidFill>
                <a:latin typeface="Arial" panose="020B0604020202020204" pitchFamily="34" charset="0"/>
                <a:ea typeface="Calibri" panose="020F0502020204030204" pitchFamily="34" charset="0"/>
                <a:cs typeface="Arial" panose="020B0604020202020204" pitchFamily="34" charset="0"/>
              </a:rPr>
              <a:t>bag large enough to hold</a:t>
            </a:r>
            <a:r>
              <a:rPr lang="en-GB" sz="2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0" indent="0" algn="just">
              <a:buNone/>
            </a:pP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Exercise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books of various sizes including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A4.</a:t>
            </a: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Text Books.</a:t>
            </a: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A</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pencil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case. It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is your responsibility to have  containing the following items</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 Black pens,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purple and green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pens.</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HB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pencils, ruler, eraser, pencil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sharpener.</a:t>
            </a:r>
          </a:p>
          <a:p>
            <a:pPr marL="0" indent="0" algn="just">
              <a:buNone/>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Coloured pencils.</a:t>
            </a:r>
          </a:p>
          <a:p>
            <a:pPr marL="0" indent="0" algn="just">
              <a:buNone/>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Protractor</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pair of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compasses</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Scientific calculator.</a:t>
            </a:r>
          </a:p>
          <a:p>
            <a:pPr marL="0" indent="0" algn="just">
              <a:buNone/>
            </a:pPr>
            <a:endPar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You will also need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a</a:t>
            </a:r>
            <a:r>
              <a:rPr lang="en-GB" sz="2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PE bag large enough to hold full PE kit and appropriate footwear.</a:t>
            </a:r>
          </a:p>
          <a:p>
            <a:pPr marL="0" indent="0" algn="just">
              <a:buNone/>
            </a:pP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2600" b="1" dirty="0">
                <a:solidFill>
                  <a:srgbClr val="000000"/>
                </a:solidFill>
                <a:latin typeface="Arial" panose="020B0604020202020204" pitchFamily="34" charset="0"/>
                <a:ea typeface="Calibri" panose="020F0502020204030204" pitchFamily="34" charset="0"/>
                <a:cs typeface="Arial" panose="020B0604020202020204" pitchFamily="34" charset="0"/>
              </a:rPr>
              <a:t>Your Form Tutor, Head of Population and subject teachers will regularly check your pencil case to make sure that you have all of the items on the checklist.</a:t>
            </a: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dirty="0" smtClean="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9"/>
          <p:cNvPicPr>
            <a:picLocks noChangeAspect="1"/>
          </p:cNvPicPr>
          <p:nvPr/>
        </p:nvPicPr>
        <p:blipFill>
          <a:blip r:embed="rId3"/>
          <a:stretch>
            <a:fillRect/>
          </a:stretch>
        </p:blipFill>
        <p:spPr>
          <a:xfrm>
            <a:off x="6694939" y="2443607"/>
            <a:ext cx="4281696" cy="2849274"/>
          </a:xfrm>
          <a:prstGeom prst="rect">
            <a:avLst/>
          </a:prstGeom>
        </p:spPr>
      </p:pic>
    </p:spTree>
    <p:extLst>
      <p:ext uri="{BB962C8B-B14F-4D97-AF65-F5344CB8AC3E}">
        <p14:creationId xmlns:p14="http://schemas.microsoft.com/office/powerpoint/2010/main" val="3632634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t>
            </a:r>
            <a:r>
              <a:rPr lang="en-US" dirty="0" err="1" smtClean="0"/>
              <a:t>Scopay</a:t>
            </a:r>
            <a:endParaRPr lang="en-GB" sz="2800" dirty="0"/>
          </a:p>
        </p:txBody>
      </p:sp>
      <p:sp>
        <p:nvSpPr>
          <p:cNvPr id="5" name="Content Placeholder 4"/>
          <p:cNvSpPr>
            <a:spLocks noGrp="1"/>
          </p:cNvSpPr>
          <p:nvPr>
            <p:ph sz="half" idx="1"/>
          </p:nvPr>
        </p:nvSpPr>
        <p:spPr>
          <a:xfrm>
            <a:off x="609600" y="1605263"/>
            <a:ext cx="5384800" cy="4525963"/>
          </a:xfrm>
        </p:spPr>
        <p:style>
          <a:lnRef idx="2">
            <a:schemeClr val="accent6"/>
          </a:lnRef>
          <a:fillRef idx="1">
            <a:schemeClr val="lt1"/>
          </a:fillRef>
          <a:effectRef idx="0">
            <a:schemeClr val="accent6"/>
          </a:effectRef>
          <a:fontRef idx="minor">
            <a:schemeClr val="dk1"/>
          </a:fontRef>
        </p:style>
        <p:txBody>
          <a:bodyPr anchor="ctr">
            <a:normAutofit/>
          </a:bodyPr>
          <a:lstStyle/>
          <a:p>
            <a:pPr algn="just"/>
            <a:r>
              <a:rPr lang="en-GB" sz="1600" dirty="0">
                <a:solidFill>
                  <a:schemeClr val="tx1"/>
                </a:solidFill>
                <a:latin typeface="Arial" panose="020B0604020202020204" pitchFamily="34" charset="0"/>
                <a:cs typeface="Arial" panose="020B0604020202020204" pitchFamily="34" charset="0"/>
              </a:rPr>
              <a:t>This is the online payment system at Reigate School.</a:t>
            </a:r>
          </a:p>
          <a:p>
            <a:pPr algn="just"/>
            <a:endParaRPr lang="en-GB" sz="1600" dirty="0">
              <a:solidFill>
                <a:schemeClr val="tx1"/>
              </a:solidFill>
              <a:latin typeface="Arial" panose="020B0604020202020204" pitchFamily="34" charset="0"/>
              <a:cs typeface="Arial" panose="020B0604020202020204" pitchFamily="34" charset="0"/>
            </a:endParaRPr>
          </a:p>
          <a:p>
            <a:pPr algn="just"/>
            <a:r>
              <a:rPr lang="en-GB" sz="1600" dirty="0">
                <a:solidFill>
                  <a:schemeClr val="tx1"/>
                </a:solidFill>
                <a:latin typeface="Arial" panose="020B0604020202020204" pitchFamily="34" charset="0"/>
                <a:cs typeface="Arial" panose="020B0604020202020204" pitchFamily="34" charset="0"/>
              </a:rPr>
              <a:t>You will receive a letter with </a:t>
            </a:r>
            <a:r>
              <a:rPr lang="en-GB" sz="1600" dirty="0" smtClean="0">
                <a:solidFill>
                  <a:schemeClr val="tx1"/>
                </a:solidFill>
                <a:latin typeface="Arial" panose="020B0604020202020204" pitchFamily="34" charset="0"/>
                <a:cs typeface="Arial" panose="020B0604020202020204" pitchFamily="34" charset="0"/>
              </a:rPr>
              <a:t>all the </a:t>
            </a:r>
            <a:r>
              <a:rPr lang="en-GB" sz="1600" dirty="0">
                <a:solidFill>
                  <a:schemeClr val="tx1"/>
                </a:solidFill>
                <a:latin typeface="Arial" panose="020B0604020202020204" pitchFamily="34" charset="0"/>
                <a:cs typeface="Arial" panose="020B0604020202020204" pitchFamily="34" charset="0"/>
              </a:rPr>
              <a:t>details on how to create an account before you start school.</a:t>
            </a:r>
          </a:p>
          <a:p>
            <a:pPr algn="just"/>
            <a:endParaRPr lang="en-GB" sz="1600" dirty="0">
              <a:solidFill>
                <a:schemeClr val="tx1"/>
              </a:solidFill>
              <a:latin typeface="Arial" panose="020B0604020202020204" pitchFamily="34" charset="0"/>
              <a:cs typeface="Arial" panose="020B0604020202020204" pitchFamily="34" charset="0"/>
            </a:endParaRPr>
          </a:p>
          <a:p>
            <a:pPr algn="just"/>
            <a:r>
              <a:rPr lang="en-GB" sz="1600" dirty="0">
                <a:solidFill>
                  <a:schemeClr val="tx1"/>
                </a:solidFill>
                <a:latin typeface="Arial" panose="020B0604020202020204" pitchFamily="34" charset="0"/>
                <a:cs typeface="Arial" panose="020B0604020202020204" pitchFamily="34" charset="0"/>
              </a:rPr>
              <a:t>This will allow </a:t>
            </a:r>
            <a:r>
              <a:rPr lang="en-US" sz="1600" dirty="0" smtClean="0">
                <a:solidFill>
                  <a:schemeClr val="tx1"/>
                </a:solidFill>
                <a:latin typeface="Arial" panose="020B0604020202020204" pitchFamily="34" charset="0"/>
                <a:cs typeface="Arial" panose="020B0604020202020204" pitchFamily="34" charset="0"/>
              </a:rPr>
              <a:t>your parents and </a:t>
            </a:r>
            <a:r>
              <a:rPr lang="en-US" sz="1600" dirty="0" err="1" smtClean="0">
                <a:solidFill>
                  <a:schemeClr val="tx1"/>
                </a:solidFill>
                <a:latin typeface="Arial" panose="020B0604020202020204" pitchFamily="34" charset="0"/>
                <a:cs typeface="Arial" panose="020B0604020202020204" pitchFamily="34" charset="0"/>
              </a:rPr>
              <a:t>carers</a:t>
            </a:r>
            <a:r>
              <a:rPr lang="en-US" sz="1600" dirty="0" smtClean="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to make payments </a:t>
            </a:r>
            <a:r>
              <a:rPr lang="en-US" sz="1600" dirty="0" smtClean="0">
                <a:solidFill>
                  <a:schemeClr val="tx1"/>
                </a:solidFill>
                <a:latin typeface="Arial" panose="020B0604020202020204" pitchFamily="34" charset="0"/>
                <a:cs typeface="Arial" panose="020B0604020202020204" pitchFamily="34" charset="0"/>
              </a:rPr>
              <a:t>to </a:t>
            </a:r>
            <a:r>
              <a:rPr lang="en-US" sz="1600" dirty="0">
                <a:solidFill>
                  <a:schemeClr val="tx1"/>
                </a:solidFill>
                <a:latin typeface="Arial" panose="020B0604020202020204" pitchFamily="34" charset="0"/>
                <a:cs typeface="Arial" panose="020B0604020202020204" pitchFamily="34" charset="0"/>
              </a:rPr>
              <a:t>the school for trips, events and books and to Surrey County Council for school lunches.  </a:t>
            </a:r>
            <a:endParaRPr lang="en-US" sz="1600" dirty="0" smtClean="0">
              <a:solidFill>
                <a:schemeClr val="tx1"/>
              </a:solidFill>
              <a:latin typeface="Arial" panose="020B0604020202020204" pitchFamily="34" charset="0"/>
              <a:cs typeface="Arial" panose="020B0604020202020204" pitchFamily="34" charset="0"/>
            </a:endParaRPr>
          </a:p>
          <a:p>
            <a:pPr marL="0" indent="0" algn="just">
              <a:buNone/>
            </a:pPr>
            <a:endParaRPr lang="en-US" sz="1600" dirty="0">
              <a:solidFill>
                <a:schemeClr val="tx1"/>
              </a:solidFill>
              <a:latin typeface="Arial" panose="020B0604020202020204" pitchFamily="34" charset="0"/>
              <a:cs typeface="Arial" panose="020B0604020202020204" pitchFamily="34" charset="0"/>
            </a:endParaRPr>
          </a:p>
          <a:p>
            <a:pPr algn="just"/>
            <a:r>
              <a:rPr lang="en-US" sz="1600" dirty="0" smtClean="0">
                <a:solidFill>
                  <a:schemeClr val="tx1"/>
                </a:solidFill>
                <a:latin typeface="Arial" panose="020B0604020202020204" pitchFamily="34" charset="0"/>
                <a:cs typeface="Arial" panose="020B0604020202020204" pitchFamily="34" charset="0"/>
              </a:rPr>
              <a:t>You </a:t>
            </a:r>
            <a:r>
              <a:rPr lang="en-US" sz="1600" dirty="0">
                <a:solidFill>
                  <a:schemeClr val="tx1"/>
                </a:solidFill>
                <a:latin typeface="Arial" panose="020B0604020202020204" pitchFamily="34" charset="0"/>
                <a:cs typeface="Arial" panose="020B0604020202020204" pitchFamily="34" charset="0"/>
              </a:rPr>
              <a:t>can also use your account for other tasks such as </a:t>
            </a:r>
            <a:r>
              <a:rPr lang="en-US" sz="1600" dirty="0" smtClean="0">
                <a:solidFill>
                  <a:schemeClr val="tx1"/>
                </a:solidFill>
                <a:latin typeface="Arial" panose="020B0604020202020204" pitchFamily="34" charset="0"/>
                <a:cs typeface="Arial" panose="020B0604020202020204" pitchFamily="34" charset="0"/>
              </a:rPr>
              <a:t>checking meal </a:t>
            </a:r>
            <a:r>
              <a:rPr lang="en-US" sz="1600" dirty="0">
                <a:solidFill>
                  <a:schemeClr val="tx1"/>
                </a:solidFill>
                <a:latin typeface="Arial" panose="020B0604020202020204" pitchFamily="34" charset="0"/>
                <a:cs typeface="Arial" panose="020B0604020202020204" pitchFamily="34" charset="0"/>
              </a:rPr>
              <a:t>history and reprinting receipts</a:t>
            </a:r>
            <a:endParaRPr lang="en-GB" sz="1600" dirty="0" smtClean="0">
              <a:latin typeface="Arial" panose="020B0604020202020204" pitchFamily="34" charset="0"/>
              <a:cs typeface="Arial" panose="020B0604020202020204" pitchFamily="34" charset="0"/>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6"/>
          <p:cNvPicPr>
            <a:picLocks noChangeAspect="1"/>
          </p:cNvPicPr>
          <p:nvPr/>
        </p:nvPicPr>
        <p:blipFill rotWithShape="1">
          <a:blip r:embed="rId3"/>
          <a:srcRect l="49120" t="41592" r="33019" b="37768"/>
          <a:stretch/>
        </p:blipFill>
        <p:spPr>
          <a:xfrm>
            <a:off x="6826502" y="1535190"/>
            <a:ext cx="3168352" cy="2059429"/>
          </a:xfrm>
          <a:prstGeom prst="rect">
            <a:avLst/>
          </a:prstGeom>
        </p:spPr>
      </p:pic>
      <p:pic>
        <p:nvPicPr>
          <p:cNvPr id="11" name="Picture 10"/>
          <p:cNvPicPr>
            <a:picLocks noChangeAspect="1"/>
          </p:cNvPicPr>
          <p:nvPr/>
        </p:nvPicPr>
        <p:blipFill>
          <a:blip r:embed="rId4"/>
          <a:stretch>
            <a:fillRect/>
          </a:stretch>
        </p:blipFill>
        <p:spPr>
          <a:xfrm>
            <a:off x="6600057" y="3789040"/>
            <a:ext cx="3780735" cy="2171368"/>
          </a:xfrm>
          <a:prstGeom prst="rect">
            <a:avLst/>
          </a:prstGeom>
        </p:spPr>
      </p:pic>
      <p:pic>
        <p:nvPicPr>
          <p:cNvPr id="12" name="Picture 11"/>
          <p:cNvPicPr>
            <a:picLocks noChangeAspect="1"/>
          </p:cNvPicPr>
          <p:nvPr/>
        </p:nvPicPr>
        <p:blipFill rotWithShape="1">
          <a:blip r:embed="rId5"/>
          <a:srcRect l="16506" r="10866" b="-798"/>
          <a:stretch/>
        </p:blipFill>
        <p:spPr>
          <a:xfrm>
            <a:off x="8256241" y="2348881"/>
            <a:ext cx="1143127" cy="831365"/>
          </a:xfrm>
          <a:prstGeom prst="rect">
            <a:avLst/>
          </a:prstGeom>
        </p:spPr>
      </p:pic>
      <p:sp>
        <p:nvSpPr>
          <p:cNvPr id="2" name="TextBox 1"/>
          <p:cNvSpPr txBox="1"/>
          <p:nvPr/>
        </p:nvSpPr>
        <p:spPr>
          <a:xfrm>
            <a:off x="7581207" y="1670858"/>
            <a:ext cx="57357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5264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Canteen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a:bodyPr>
          <a:lstStyle/>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At </a:t>
            </a:r>
            <a:r>
              <a:rPr lang="en-GB" sz="1600" dirty="0">
                <a:latin typeface="Arial" panose="020B0604020202020204" pitchFamily="34" charset="0"/>
                <a:cs typeface="Arial" panose="020B0604020202020204" pitchFamily="34" charset="0"/>
              </a:rPr>
              <a:t>Reigate School we aim to fuse healthy and balanced nutrition with high street style dining offering our children a wide variety of tasty choices throughout the day.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also provide safe access to quality food, cashless payment, easy top-up and irresistible choices for any needs. We are open from </a:t>
            </a:r>
            <a:r>
              <a:rPr lang="en-GB" sz="1600" dirty="0" smtClean="0">
                <a:latin typeface="Arial" panose="020B0604020202020204" pitchFamily="34" charset="0"/>
                <a:cs typeface="Arial" panose="020B0604020202020204" pitchFamily="34" charset="0"/>
              </a:rPr>
              <a:t>break </a:t>
            </a:r>
            <a:r>
              <a:rPr lang="en-GB" sz="1600" dirty="0">
                <a:latin typeface="Arial" panose="020B0604020202020204" pitchFamily="34" charset="0"/>
                <a:cs typeface="Arial" panose="020B0604020202020204" pitchFamily="34" charset="0"/>
              </a:rPr>
              <a:t>to lunch.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appreciate that a balanced and nutritious diet is key to a successful and healthy future.</a:t>
            </a:r>
          </a:p>
          <a:p>
            <a:pPr marL="0" indent="0" algn="just">
              <a:buNone/>
            </a:pPr>
            <a:r>
              <a:rPr lang="en-GB" sz="1600" dirty="0">
                <a:latin typeface="Arial" panose="020B0604020202020204" pitchFamily="34" charset="0"/>
                <a:cs typeface="Arial" panose="020B0604020202020204" pitchFamily="34" charset="0"/>
              </a:rPr>
              <a:t> </a:t>
            </a:r>
          </a:p>
          <a:p>
            <a:pPr marL="0" indent="0">
              <a:buNone/>
            </a:pPr>
            <a:endParaRPr lang="en-GB" dirty="0"/>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6"/>
          <p:cNvPicPr/>
          <p:nvPr/>
        </p:nvPicPr>
        <p:blipFill rotWithShape="1">
          <a:blip r:embed="rId3">
            <a:extLst>
              <a:ext uri="{28A0092B-C50C-407E-A947-70E740481C1C}">
                <a14:useLocalDpi xmlns:a14="http://schemas.microsoft.com/office/drawing/2010/main" val="0"/>
              </a:ext>
            </a:extLst>
          </a:blip>
          <a:srcRect l="50022" t="8868" r="621" b="6601"/>
          <a:stretch/>
        </p:blipFill>
        <p:spPr bwMode="auto">
          <a:xfrm>
            <a:off x="6959224" y="2061054"/>
            <a:ext cx="3743325" cy="3604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4013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Insight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a:bodyPr>
          <a:lstStyle/>
          <a:p>
            <a:pPr marL="0" indent="0" algn="just">
              <a:buNone/>
            </a:pPr>
            <a:r>
              <a:rPr lang="en-GB" sz="1600" dirty="0">
                <a:solidFill>
                  <a:prstClr val="black"/>
                </a:solidFill>
                <a:latin typeface="Arial" panose="020B0604020202020204" pitchFamily="34" charset="0"/>
                <a:cs typeface="Arial" panose="020B0604020202020204" pitchFamily="34" charset="0"/>
              </a:rPr>
              <a:t>At Reigate School </a:t>
            </a:r>
            <a:r>
              <a:rPr lang="en-GB" sz="1600" dirty="0" smtClean="0">
                <a:solidFill>
                  <a:prstClr val="black"/>
                </a:solidFill>
                <a:latin typeface="Arial" panose="020B0604020202020204" pitchFamily="34" charset="0"/>
                <a:cs typeface="Arial" panose="020B0604020202020204" pitchFamily="34" charset="0"/>
              </a:rPr>
              <a:t>we use INSIGHT</a:t>
            </a:r>
            <a:r>
              <a:rPr lang="en-GB" sz="1600" dirty="0">
                <a:solidFill>
                  <a:prstClr val="black"/>
                </a:solidFill>
                <a:latin typeface="Arial" panose="020B0604020202020204" pitchFamily="34" charset="0"/>
                <a:cs typeface="Arial" panose="020B0604020202020204" pitchFamily="34" charset="0"/>
              </a:rPr>
              <a:t>.</a:t>
            </a:r>
          </a:p>
          <a:p>
            <a:pPr algn="just"/>
            <a:endParaRPr lang="en-GB" sz="1600" dirty="0">
              <a:solidFill>
                <a:prstClr val="black"/>
              </a:solidFill>
              <a:latin typeface="Arial" panose="020B0604020202020204" pitchFamily="34" charset="0"/>
              <a:cs typeface="Arial" panose="020B0604020202020204" pitchFamily="34" charset="0"/>
            </a:endParaRPr>
          </a:p>
          <a:p>
            <a:pPr algn="just"/>
            <a:r>
              <a:rPr lang="en-GB" sz="1600" dirty="0">
                <a:solidFill>
                  <a:prstClr val="black"/>
                </a:solidFill>
                <a:latin typeface="Arial" panose="020B0604020202020204" pitchFamily="34" charset="0"/>
                <a:cs typeface="Arial" panose="020B0604020202020204" pitchFamily="34" charset="0"/>
              </a:rPr>
              <a:t>INSIGHT is designed to provide you with a greater level of access to the data we hold on your child and will enable you to see live updates on how your child is getting on in school. </a:t>
            </a:r>
            <a:endParaRPr lang="en-US" sz="1600" dirty="0">
              <a:solidFill>
                <a:prstClr val="black"/>
              </a:solidFill>
              <a:latin typeface="Arial" panose="020B0604020202020204" pitchFamily="34" charset="0"/>
              <a:cs typeface="Arial" panose="020B0604020202020204" pitchFamily="34" charset="0"/>
            </a:endParaRPr>
          </a:p>
          <a:p>
            <a:pPr algn="just"/>
            <a:endParaRPr lang="en-GB" sz="1600" dirty="0">
              <a:solidFill>
                <a:prstClr val="black"/>
              </a:solidFill>
              <a:latin typeface="Arial" panose="020B0604020202020204" pitchFamily="34" charset="0"/>
              <a:cs typeface="Arial" panose="020B0604020202020204" pitchFamily="34" charset="0"/>
            </a:endParaRPr>
          </a:p>
          <a:p>
            <a:pPr algn="just"/>
            <a:r>
              <a:rPr lang="en-GB" sz="1600" dirty="0">
                <a:solidFill>
                  <a:prstClr val="black"/>
                </a:solidFill>
                <a:latin typeface="Arial" panose="020B0604020202020204" pitchFamily="34" charset="0"/>
                <a:cs typeface="Arial" panose="020B0604020202020204" pitchFamily="34" charset="0"/>
              </a:rPr>
              <a:t>INSIGHT can be accessed </a:t>
            </a:r>
            <a:r>
              <a:rPr lang="en-GB" sz="1600" dirty="0" smtClean="0">
                <a:solidFill>
                  <a:prstClr val="black"/>
                </a:solidFill>
                <a:latin typeface="Arial" panose="020B0604020202020204" pitchFamily="34" charset="0"/>
                <a:cs typeface="Arial" panose="020B0604020202020204" pitchFamily="34" charset="0"/>
              </a:rPr>
              <a:t>via</a:t>
            </a:r>
            <a:r>
              <a:rPr lang="en-GB" sz="1600" b="1" dirty="0" smtClean="0">
                <a:solidFill>
                  <a:prstClr val="black"/>
                </a:solidFill>
                <a:latin typeface="Arial" panose="020B0604020202020204" pitchFamily="34" charset="0"/>
                <a:cs typeface="Arial" panose="020B0604020202020204" pitchFamily="34" charset="0"/>
              </a:rPr>
              <a:t> </a:t>
            </a:r>
            <a:r>
              <a:rPr lang="en-GB" sz="1600" dirty="0" smtClean="0">
                <a:solidFill>
                  <a:prstClr val="black"/>
                </a:solidFill>
                <a:latin typeface="Arial" panose="020B0604020202020204" pitchFamily="34" charset="0"/>
                <a:cs typeface="Arial" panose="020B0604020202020204" pitchFamily="34" charset="0"/>
              </a:rPr>
              <a:t>a Mobile </a:t>
            </a:r>
            <a:r>
              <a:rPr lang="en-GB" sz="1600" dirty="0">
                <a:solidFill>
                  <a:prstClr val="black"/>
                </a:solidFill>
                <a:latin typeface="Arial" panose="020B0604020202020204" pitchFamily="34" charset="0"/>
                <a:cs typeface="Arial" panose="020B0604020202020204" pitchFamily="34" charset="0"/>
              </a:rPr>
              <a:t>App or Website.</a:t>
            </a:r>
            <a:endParaRPr lang="en-US" sz="1600" dirty="0">
              <a:solidFill>
                <a:prstClr val="black"/>
              </a:solidFill>
              <a:latin typeface="Arial" panose="020B0604020202020204" pitchFamily="34" charset="0"/>
              <a:cs typeface="Arial" panose="020B0604020202020204" pitchFamily="34" charset="0"/>
            </a:endParaRPr>
          </a:p>
          <a:p>
            <a:pPr algn="just"/>
            <a:endParaRPr lang="en-GB" sz="1600" dirty="0">
              <a:solidFill>
                <a:prstClr val="black"/>
              </a:solidFill>
              <a:latin typeface="Arial" panose="020B0604020202020204" pitchFamily="34" charset="0"/>
              <a:cs typeface="Arial" panose="020B0604020202020204" pitchFamily="34" charset="0"/>
            </a:endParaRPr>
          </a:p>
          <a:p>
            <a:pPr algn="just"/>
            <a:r>
              <a:rPr lang="en-GB" sz="1600" dirty="0" smtClean="0">
                <a:solidFill>
                  <a:prstClr val="black"/>
                </a:solidFill>
                <a:latin typeface="Arial" panose="020B0604020202020204" pitchFamily="34" charset="0"/>
                <a:cs typeface="Arial" panose="020B0604020202020204" pitchFamily="34" charset="0"/>
              </a:rPr>
              <a:t>This </a:t>
            </a:r>
            <a:r>
              <a:rPr lang="en-GB" sz="1600" dirty="0">
                <a:solidFill>
                  <a:prstClr val="black"/>
                </a:solidFill>
                <a:latin typeface="Arial" panose="020B0604020202020204" pitchFamily="34" charset="0"/>
                <a:cs typeface="Arial" panose="020B0604020202020204" pitchFamily="34" charset="0"/>
              </a:rPr>
              <a:t>is also where we issue termly reports. </a:t>
            </a:r>
            <a:r>
              <a:rPr lang="en-GB" sz="1600" dirty="0" smtClean="0">
                <a:solidFill>
                  <a:prstClr val="black"/>
                </a:solidFill>
                <a:latin typeface="Arial" panose="020B0604020202020204" pitchFamily="34" charset="0"/>
                <a:cs typeface="Arial" panose="020B0604020202020204" pitchFamily="34" charset="0"/>
              </a:rPr>
              <a:t> Parents and </a:t>
            </a:r>
            <a:r>
              <a:rPr lang="en-GB" sz="1600" dirty="0">
                <a:solidFill>
                  <a:prstClr val="black"/>
                </a:solidFill>
                <a:latin typeface="Arial" panose="020B0604020202020204" pitchFamily="34" charset="0"/>
                <a:cs typeface="Arial" panose="020B0604020202020204" pitchFamily="34" charset="0"/>
              </a:rPr>
              <a:t>carers </a:t>
            </a:r>
            <a:r>
              <a:rPr lang="en-GB" sz="1600" dirty="0" smtClean="0">
                <a:solidFill>
                  <a:prstClr val="black"/>
                </a:solidFill>
                <a:latin typeface="Arial" panose="020B0604020202020204" pitchFamily="34" charset="0"/>
                <a:cs typeface="Arial" panose="020B0604020202020204" pitchFamily="34" charset="0"/>
              </a:rPr>
              <a:t>will receive </a:t>
            </a:r>
            <a:r>
              <a:rPr lang="en-GB" sz="1600" dirty="0">
                <a:solidFill>
                  <a:prstClr val="black"/>
                </a:solidFill>
                <a:latin typeface="Arial" panose="020B0604020202020204" pitchFamily="34" charset="0"/>
                <a:cs typeface="Arial" panose="020B0604020202020204" pitchFamily="34" charset="0"/>
              </a:rPr>
              <a:t>a report at the end of each term.</a:t>
            </a:r>
          </a:p>
          <a:p>
            <a:pPr algn="just"/>
            <a:endParaRPr lang="en-GB" sz="1600" dirty="0">
              <a:solidFill>
                <a:prstClr val="black"/>
              </a:solidFill>
              <a:latin typeface="Arial" panose="020B0604020202020204" pitchFamily="34" charset="0"/>
              <a:cs typeface="Arial" panose="020B0604020202020204" pitchFamily="34" charset="0"/>
            </a:endParaRPr>
          </a:p>
          <a:p>
            <a:pPr algn="just"/>
            <a:r>
              <a:rPr lang="en-GB" sz="1600" dirty="0">
                <a:solidFill>
                  <a:prstClr val="black"/>
                </a:solidFill>
                <a:latin typeface="Arial" panose="020B0604020202020204" pitchFamily="34" charset="0"/>
                <a:cs typeface="Arial" panose="020B0604020202020204" pitchFamily="34" charset="0"/>
              </a:rPr>
              <a:t>You will be sent usernames and passwords for </a:t>
            </a:r>
            <a:r>
              <a:rPr lang="en-GB" sz="1600" dirty="0" smtClean="0">
                <a:solidFill>
                  <a:prstClr val="black"/>
                </a:solidFill>
                <a:latin typeface="Arial" panose="020B0604020202020204" pitchFamily="34" charset="0"/>
                <a:cs typeface="Arial" panose="020B0604020202020204" pitchFamily="34" charset="0"/>
              </a:rPr>
              <a:t>access.</a:t>
            </a:r>
            <a:endParaRPr lang="en-US" sz="1600" dirty="0">
              <a:solidFill>
                <a:prstClr val="black"/>
              </a:solidFill>
              <a:latin typeface="Arial" panose="020B0604020202020204" pitchFamily="34" charset="0"/>
              <a:cs typeface="Arial" panose="020B0604020202020204" pitchFamily="34" charset="0"/>
            </a:endParaRP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9"/>
          <p:cNvPicPr>
            <a:picLocks noChangeAspect="1"/>
          </p:cNvPicPr>
          <p:nvPr/>
        </p:nvPicPr>
        <p:blipFill>
          <a:blip r:embed="rId3"/>
          <a:stretch>
            <a:fillRect/>
          </a:stretch>
        </p:blipFill>
        <p:spPr>
          <a:xfrm>
            <a:off x="7368611" y="1600203"/>
            <a:ext cx="3277855" cy="2294498"/>
          </a:xfrm>
          <a:prstGeom prst="rect">
            <a:avLst/>
          </a:prstGeom>
        </p:spPr>
      </p:pic>
      <p:pic>
        <p:nvPicPr>
          <p:cNvPr id="11" name="Picture 10"/>
          <p:cNvPicPr>
            <a:picLocks noChangeAspect="1"/>
          </p:cNvPicPr>
          <p:nvPr/>
        </p:nvPicPr>
        <p:blipFill>
          <a:blip r:embed="rId4"/>
          <a:stretch>
            <a:fillRect/>
          </a:stretch>
        </p:blipFill>
        <p:spPr>
          <a:xfrm>
            <a:off x="7507357" y="4075555"/>
            <a:ext cx="3139108" cy="2704117"/>
          </a:xfrm>
          <a:prstGeom prst="rect">
            <a:avLst/>
          </a:prstGeom>
        </p:spPr>
      </p:pic>
    </p:spTree>
    <p:extLst>
      <p:ext uri="{BB962C8B-B14F-4D97-AF65-F5344CB8AC3E}">
        <p14:creationId xmlns:p14="http://schemas.microsoft.com/office/powerpoint/2010/main" val="4185174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Lockers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algn="just"/>
            <a:r>
              <a:rPr lang="en-GB" sz="1600" kern="1400" dirty="0" smtClean="0">
                <a:solidFill>
                  <a:srgbClr val="000000"/>
                </a:solidFill>
                <a:latin typeface="Arial" panose="020B0604020202020204" pitchFamily="34" charset="0"/>
                <a:cs typeface="Arial" panose="020B0604020202020204" pitchFamily="34" charset="0"/>
              </a:rPr>
              <a:t>School lockers are available to children should they like to have one</a:t>
            </a:r>
            <a:r>
              <a:rPr lang="en-GB" sz="1600" kern="1400" dirty="0">
                <a:solidFill>
                  <a:srgbClr val="000000"/>
                </a:solidFill>
                <a:latin typeface="Arial" panose="020B0604020202020204" pitchFamily="34" charset="0"/>
                <a:cs typeface="Arial" panose="020B0604020202020204" pitchFamily="34" charset="0"/>
              </a:rPr>
              <a:t>. </a:t>
            </a:r>
          </a:p>
          <a:p>
            <a:pPr algn="just"/>
            <a:endParaRPr lang="en-GB" sz="1600" kern="1400" dirty="0">
              <a:solidFill>
                <a:srgbClr val="000000"/>
              </a:solidFill>
              <a:latin typeface="Arial" panose="020B0604020202020204" pitchFamily="34" charset="0"/>
              <a:cs typeface="Arial" panose="020B0604020202020204" pitchFamily="34" charset="0"/>
            </a:endParaRPr>
          </a:p>
          <a:p>
            <a:pPr algn="just"/>
            <a:r>
              <a:rPr lang="en-GB" sz="1600" kern="1400" dirty="0">
                <a:solidFill>
                  <a:srgbClr val="000000"/>
                </a:solidFill>
                <a:latin typeface="Arial" panose="020B0604020202020204" pitchFamily="34" charset="0"/>
                <a:cs typeface="Arial" panose="020B0604020202020204" pitchFamily="34" charset="0"/>
              </a:rPr>
              <a:t>Children are advised to use these to store belongings rather than carry everything around with them all day</a:t>
            </a:r>
            <a:r>
              <a:rPr lang="en-GB" sz="1600" kern="1400" dirty="0" smtClean="0">
                <a:solidFill>
                  <a:srgbClr val="000000"/>
                </a:solidFill>
                <a:latin typeface="Arial" panose="020B0604020202020204" pitchFamily="34" charset="0"/>
                <a:cs typeface="Arial" panose="020B0604020202020204" pitchFamily="34" charset="0"/>
              </a:rPr>
              <a:t>.</a:t>
            </a:r>
          </a:p>
          <a:p>
            <a:pPr algn="just"/>
            <a:endParaRPr lang="en-GB" sz="1600" kern="1400" dirty="0">
              <a:solidFill>
                <a:srgbClr val="000000"/>
              </a:solidFill>
              <a:latin typeface="Arial" panose="020B0604020202020204" pitchFamily="34" charset="0"/>
              <a:cs typeface="Arial" panose="020B0604020202020204" pitchFamily="34" charset="0"/>
            </a:endParaRPr>
          </a:p>
          <a:p>
            <a:pPr algn="just"/>
            <a:r>
              <a:rPr lang="en-GB" sz="1600" kern="1400" dirty="0" smtClean="0">
                <a:solidFill>
                  <a:srgbClr val="000000"/>
                </a:solidFill>
                <a:latin typeface="Arial" panose="020B0604020202020204" pitchFamily="34" charset="0"/>
                <a:cs typeface="Arial" panose="020B0604020202020204" pitchFamily="34" charset="0"/>
              </a:rPr>
              <a:t>You will be able to reserve and pay for your locker via </a:t>
            </a:r>
            <a:r>
              <a:rPr lang="en-GB" sz="1600" kern="1400" dirty="0" err="1" smtClean="0">
                <a:solidFill>
                  <a:srgbClr val="000000"/>
                </a:solidFill>
                <a:latin typeface="Arial" panose="020B0604020202020204" pitchFamily="34" charset="0"/>
                <a:cs typeface="Arial" panose="020B0604020202020204" pitchFamily="34" charset="0"/>
              </a:rPr>
              <a:t>ScoPay</a:t>
            </a:r>
            <a:r>
              <a:rPr lang="en-GB" sz="1600" kern="1400" dirty="0" smtClean="0">
                <a:solidFill>
                  <a:srgbClr val="000000"/>
                </a:solidFill>
                <a:latin typeface="Arial" panose="020B0604020202020204" pitchFamily="34" charset="0"/>
                <a:cs typeface="Arial" panose="020B0604020202020204" pitchFamily="34" charset="0"/>
              </a:rPr>
              <a:t>.  The cost will be £30.  (£5 rental per year + £5 deposit)</a:t>
            </a:r>
            <a:endParaRPr lang="en-GB" sz="1600" kern="1400" dirty="0">
              <a:solidFill>
                <a:srgbClr val="000000"/>
              </a:solidFill>
              <a:latin typeface="Arial" panose="020B0604020202020204" pitchFamily="34" charset="0"/>
              <a:cs typeface="Arial" panose="020B0604020202020204" pitchFamily="34" charset="0"/>
            </a:endParaRPr>
          </a:p>
          <a:p>
            <a:pPr algn="ctr"/>
            <a:endParaRPr lang="en-GB" sz="2400" kern="1400" dirty="0">
              <a:solidFill>
                <a:srgbClr val="000000"/>
              </a:solidFill>
            </a:endParaRP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2" name="Picture 1"/>
          <p:cNvPicPr>
            <a:picLocks noChangeAspect="1"/>
          </p:cNvPicPr>
          <p:nvPr/>
        </p:nvPicPr>
        <p:blipFill>
          <a:blip r:embed="rId3"/>
          <a:stretch>
            <a:fillRect/>
          </a:stretch>
        </p:blipFill>
        <p:spPr>
          <a:xfrm>
            <a:off x="7413747" y="1890775"/>
            <a:ext cx="2937731" cy="4060529"/>
          </a:xfrm>
          <a:prstGeom prst="rect">
            <a:avLst/>
          </a:prstGeom>
        </p:spPr>
      </p:pic>
    </p:spTree>
    <p:extLst>
      <p:ext uri="{BB962C8B-B14F-4D97-AF65-F5344CB8AC3E}">
        <p14:creationId xmlns:p14="http://schemas.microsoft.com/office/powerpoint/2010/main" val="3335252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Uniform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a:bodyPr>
          <a:lstStyle/>
          <a:p>
            <a:pPr lvl="0" algn="just">
              <a:lnSpc>
                <a:spcPct val="115000"/>
              </a:lnSpc>
              <a:spcAft>
                <a:spcPts val="1000"/>
              </a:spcAft>
            </a:pPr>
            <a:endParaRPr lang="en-GB" sz="1600" dirty="0" smtClean="0">
              <a:latin typeface="Arial" panose="020B0604020202020204" pitchFamily="34" charset="0"/>
              <a:ea typeface="Calibri"/>
              <a:cs typeface="Arial" panose="020B0604020202020204" pitchFamily="34" charset="0"/>
            </a:endParaRPr>
          </a:p>
          <a:p>
            <a:pPr lvl="0" algn="just">
              <a:lnSpc>
                <a:spcPct val="115000"/>
              </a:lnSpc>
              <a:spcAft>
                <a:spcPts val="1000"/>
              </a:spcAft>
            </a:pPr>
            <a:r>
              <a:rPr lang="en-GB" sz="1600" dirty="0" smtClean="0">
                <a:latin typeface="Arial" panose="020B0604020202020204" pitchFamily="34" charset="0"/>
                <a:ea typeface="Calibri"/>
                <a:cs typeface="Arial" panose="020B0604020202020204" pitchFamily="34" charset="0"/>
              </a:rPr>
              <a:t>The </a:t>
            </a:r>
            <a:r>
              <a:rPr lang="en-GB" sz="1600" dirty="0">
                <a:latin typeface="Arial" panose="020B0604020202020204" pitchFamily="34" charset="0"/>
                <a:ea typeface="Calibri"/>
                <a:cs typeface="Arial" panose="020B0604020202020204" pitchFamily="34" charset="0"/>
              </a:rPr>
              <a:t>uniform policy is </a:t>
            </a:r>
            <a:r>
              <a:rPr lang="en-GB" sz="1600" dirty="0" smtClean="0">
                <a:latin typeface="Arial" panose="020B0604020202020204" pitchFamily="34" charset="0"/>
                <a:ea typeface="Calibri"/>
                <a:cs typeface="Arial" panose="020B0604020202020204" pitchFamily="34" charset="0"/>
              </a:rPr>
              <a:t>on </a:t>
            </a:r>
            <a:r>
              <a:rPr lang="en-GB" sz="1600" dirty="0">
                <a:latin typeface="Arial" panose="020B0604020202020204" pitchFamily="34" charset="0"/>
                <a:ea typeface="Calibri"/>
                <a:cs typeface="Arial" panose="020B0604020202020204" pitchFamily="34" charset="0"/>
              </a:rPr>
              <a:t>the school website.</a:t>
            </a:r>
          </a:p>
          <a:p>
            <a:pPr lvl="0" algn="just">
              <a:lnSpc>
                <a:spcPct val="115000"/>
              </a:lnSpc>
              <a:spcAft>
                <a:spcPts val="1000"/>
              </a:spcAft>
            </a:pPr>
            <a:r>
              <a:rPr lang="en-GB" sz="1600" dirty="0">
                <a:latin typeface="Arial" panose="020B0604020202020204" pitchFamily="34" charset="0"/>
                <a:ea typeface="Calibri"/>
                <a:cs typeface="Arial" panose="020B0604020202020204" pitchFamily="34" charset="0"/>
              </a:rPr>
              <a:t>Just a reminder to please label clothes and belongings. </a:t>
            </a:r>
            <a:endParaRPr lang="en-GB" sz="1600" dirty="0">
              <a:latin typeface="Arial" panose="020B0604020202020204" pitchFamily="34" charset="0"/>
              <a:cs typeface="Arial" panose="020B0604020202020204" pitchFamily="34" charset="0"/>
            </a:endParaRPr>
          </a:p>
          <a:p>
            <a:endParaRPr lang="en-GB" sz="2400" kern="1400" dirty="0">
              <a:solidFill>
                <a:srgbClr val="000000"/>
              </a:solidFill>
            </a:endParaRP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6" name="Picture 5" descr="_D8A923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183737" y="2363784"/>
            <a:ext cx="5398663" cy="3230681"/>
          </a:xfrm>
          <a:prstGeom prst="rect">
            <a:avLst/>
          </a:prstGeom>
        </p:spPr>
      </p:pic>
      <p:pic>
        <p:nvPicPr>
          <p:cNvPr id="7" name="Picture 6"/>
          <p:cNvPicPr>
            <a:picLocks noChangeAspect="1"/>
          </p:cNvPicPr>
          <p:nvPr/>
        </p:nvPicPr>
        <p:blipFill rotWithShape="1">
          <a:blip r:embed="rId4"/>
          <a:srcRect l="26548" t="1724" r="24364" b="12100"/>
          <a:stretch/>
        </p:blipFill>
        <p:spPr>
          <a:xfrm>
            <a:off x="3507985" y="3225338"/>
            <a:ext cx="2380026" cy="2789981"/>
          </a:xfrm>
          <a:prstGeom prst="rect">
            <a:avLst/>
          </a:prstGeom>
        </p:spPr>
      </p:pic>
    </p:spTree>
    <p:extLst>
      <p:ext uri="{BB962C8B-B14F-4D97-AF65-F5344CB8AC3E}">
        <p14:creationId xmlns:p14="http://schemas.microsoft.com/office/powerpoint/2010/main" val="3380742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School Values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a:bodyPr>
          <a:lstStyle/>
          <a:p>
            <a:pPr lvl="0" algn="just">
              <a:lnSpc>
                <a:spcPct val="115000"/>
              </a:lnSpc>
              <a:spcAft>
                <a:spcPts val="1000"/>
              </a:spcAft>
            </a:pPr>
            <a:endParaRPr lang="en-GB" sz="1600" dirty="0" smtClean="0">
              <a:latin typeface="Arial" panose="020B0604020202020204" pitchFamily="34" charset="0"/>
              <a:ea typeface="Calibri"/>
              <a:cs typeface="Arial" panose="020B0604020202020204" pitchFamily="34" charset="0"/>
            </a:endParaRPr>
          </a:p>
          <a:p>
            <a:pPr lvl="0" algn="just">
              <a:lnSpc>
                <a:spcPct val="115000"/>
              </a:lnSpc>
              <a:spcAft>
                <a:spcPts val="1000"/>
              </a:spcAft>
            </a:pPr>
            <a:r>
              <a:rPr lang="en-GB" sz="1600" dirty="0" smtClean="0">
                <a:latin typeface="Arial" panose="020B0604020202020204" pitchFamily="34" charset="0"/>
                <a:ea typeface="Calibri"/>
                <a:cs typeface="Arial" panose="020B0604020202020204" pitchFamily="34" charset="0"/>
              </a:rPr>
              <a:t>The Reigate School Values underpin school life and are the core characteristics that relate to character development within the school.</a:t>
            </a:r>
          </a:p>
          <a:p>
            <a:pPr lvl="0" algn="just">
              <a:lnSpc>
                <a:spcPct val="115000"/>
              </a:lnSpc>
              <a:spcAft>
                <a:spcPts val="1000"/>
              </a:spcAft>
            </a:pPr>
            <a:r>
              <a:rPr lang="en-GB" sz="1600" dirty="0" smtClean="0">
                <a:latin typeface="Arial" panose="020B0604020202020204" pitchFamily="34" charset="0"/>
                <a:ea typeface="Calibri"/>
                <a:cs typeface="Arial" panose="020B0604020202020204" pitchFamily="34" charset="0"/>
              </a:rPr>
              <a:t>These were voted for by the school community of children, staff, parents &amp; Governors.</a:t>
            </a:r>
          </a:p>
          <a:p>
            <a:pPr lvl="0" algn="just">
              <a:lnSpc>
                <a:spcPct val="115000"/>
              </a:lnSpc>
              <a:spcAft>
                <a:spcPts val="1000"/>
              </a:spcAft>
            </a:pPr>
            <a:r>
              <a:rPr lang="en-GB" sz="1600" dirty="0" smtClean="0">
                <a:latin typeface="Arial" panose="020B0604020202020204" pitchFamily="34" charset="0"/>
                <a:ea typeface="Calibri"/>
                <a:cs typeface="Arial" panose="020B0604020202020204" pitchFamily="34" charset="0"/>
              </a:rPr>
              <a:t>They are KINDNESS, RESPECT, FRIENDSHIP, CURIOSITY &amp; RESILIENCE. </a:t>
            </a:r>
          </a:p>
          <a:p>
            <a:pPr lvl="0" algn="just">
              <a:lnSpc>
                <a:spcPct val="115000"/>
              </a:lnSpc>
              <a:spcAft>
                <a:spcPts val="1000"/>
              </a:spcAft>
            </a:pPr>
            <a:r>
              <a:rPr lang="en-GB" sz="1600" dirty="0" smtClean="0">
                <a:latin typeface="Arial" panose="020B0604020202020204" pitchFamily="34" charset="0"/>
                <a:cs typeface="Arial" panose="020B0604020202020204" pitchFamily="34" charset="0"/>
              </a:rPr>
              <a:t>Children will be given opportunities to show these values in action and be rewarded for showing positive character in school.</a:t>
            </a:r>
            <a:endParaRPr lang="en-GB" sz="1600" dirty="0">
              <a:latin typeface="Arial" panose="020B0604020202020204" pitchFamily="34" charset="0"/>
              <a:cs typeface="Arial" panose="020B0604020202020204" pitchFamily="34" charset="0"/>
            </a:endParaRPr>
          </a:p>
          <a:p>
            <a:endParaRPr lang="en-GB" sz="2400" kern="1400" dirty="0">
              <a:solidFill>
                <a:srgbClr val="000000"/>
              </a:solidFill>
            </a:endParaRP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9"/>
          <p:cNvPicPr>
            <a:picLocks noChangeAspect="1"/>
          </p:cNvPicPr>
          <p:nvPr/>
        </p:nvPicPr>
        <p:blipFill rotWithShape="1">
          <a:blip r:embed="rId3"/>
          <a:srcRect l="52234" t="36098" r="3538" b="17110"/>
          <a:stretch/>
        </p:blipFill>
        <p:spPr>
          <a:xfrm>
            <a:off x="6604549" y="2374527"/>
            <a:ext cx="4706303" cy="2623601"/>
          </a:xfrm>
          <a:prstGeom prst="rect">
            <a:avLst/>
          </a:prstGeom>
        </p:spPr>
      </p:pic>
      <p:sp>
        <p:nvSpPr>
          <p:cNvPr id="2" name="Rectangle 1"/>
          <p:cNvSpPr/>
          <p:nvPr/>
        </p:nvSpPr>
        <p:spPr>
          <a:xfrm rot="20929630">
            <a:off x="10103440" y="3716703"/>
            <a:ext cx="1190308" cy="29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21496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Food Technology</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Welcome to the Food Technology Department where delicious smells of food are </a:t>
            </a:r>
            <a:r>
              <a:rPr lang="en-GB" sz="1600" dirty="0" smtClean="0">
                <a:latin typeface="Arial" panose="020B0604020202020204" pitchFamily="34" charset="0"/>
                <a:cs typeface="Arial" panose="020B0604020202020204" pitchFamily="34" charset="0"/>
              </a:rPr>
              <a:t>created!  Here </a:t>
            </a:r>
            <a:r>
              <a:rPr lang="en-GB" sz="1600" dirty="0">
                <a:latin typeface="Arial" panose="020B0604020202020204" pitchFamily="34" charset="0"/>
                <a:cs typeface="Arial" panose="020B0604020202020204" pitchFamily="34" charset="0"/>
              </a:rPr>
              <a:t>you will learn how to make healthy snacks, how to work hygienically and safely with food.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You </a:t>
            </a:r>
            <a:r>
              <a:rPr lang="en-GB" sz="1600" dirty="0">
                <a:latin typeface="Arial" panose="020B0604020202020204" pitchFamily="34" charset="0"/>
                <a:cs typeface="Arial" panose="020B0604020202020204" pitchFamily="34" charset="0"/>
              </a:rPr>
              <a:t>will also learn about and use different pieces of equipment and we will even teach you how to wash </a:t>
            </a:r>
            <a:r>
              <a:rPr lang="en-GB" sz="1600" dirty="0" smtClean="0">
                <a:latin typeface="Arial" panose="020B0604020202020204" pitchFamily="34" charset="0"/>
                <a:cs typeface="Arial" panose="020B0604020202020204" pitchFamily="34" charset="0"/>
              </a:rPr>
              <a:t>up!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Some </a:t>
            </a:r>
            <a:r>
              <a:rPr lang="en-GB" sz="1600" dirty="0">
                <a:latin typeface="Arial" panose="020B0604020202020204" pitchFamily="34" charset="0"/>
                <a:cs typeface="Arial" panose="020B0604020202020204" pitchFamily="34" charset="0"/>
              </a:rPr>
              <a:t>of the things that you will be able to make and take home to enjoy with your family include fruity muffins, flapjacks and scones. The treats await!</a:t>
            </a:r>
          </a:p>
          <a:p>
            <a:pPr algn="just"/>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Mr Kent – </a:t>
            </a:r>
            <a:r>
              <a:rPr lang="en-GB" sz="1600" dirty="0">
                <a:latin typeface="Arial" panose="020B0604020202020204" pitchFamily="34" charset="0"/>
                <a:cs typeface="Arial" panose="020B0604020202020204" pitchFamily="34" charset="0"/>
              </a:rPr>
              <a:t>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2310" y="2053242"/>
            <a:ext cx="5436114" cy="3624349"/>
          </a:xfrm>
          <a:prstGeom prst="rect">
            <a:avLst/>
          </a:prstGeom>
        </p:spPr>
      </p:pic>
    </p:spTree>
    <p:extLst>
      <p:ext uri="{BB962C8B-B14F-4D97-AF65-F5344CB8AC3E}">
        <p14:creationId xmlns:p14="http://schemas.microsoft.com/office/powerpoint/2010/main" val="3389618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Behaviour Expectations</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Autofit/>
          </a:bodyPr>
          <a:lstStyle/>
          <a:p>
            <a:pPr marL="0" indent="0" algn="just">
              <a:lnSpc>
                <a:spcPct val="115000"/>
              </a:lnSpc>
              <a:spcAft>
                <a:spcPts val="1000"/>
              </a:spcAft>
              <a:buNone/>
            </a:pPr>
            <a:endParaRPr lang="en-US" sz="1600" dirty="0" smtClean="0">
              <a:solidFill>
                <a:prstClr val="black"/>
              </a:solidFill>
              <a:latin typeface="Arial" panose="020B0604020202020204" pitchFamily="34" charset="0"/>
              <a:cs typeface="Arial" panose="020B0604020202020204" pitchFamily="34" charset="0"/>
            </a:endParaRPr>
          </a:p>
          <a:p>
            <a:pPr marL="0" indent="0" algn="just">
              <a:lnSpc>
                <a:spcPct val="115000"/>
              </a:lnSpc>
              <a:spcAft>
                <a:spcPts val="1000"/>
              </a:spcAft>
              <a:buNone/>
            </a:pPr>
            <a:endParaRPr lang="en-US" sz="1600" dirty="0">
              <a:solidFill>
                <a:prstClr val="black"/>
              </a:solidFill>
              <a:latin typeface="Arial" panose="020B0604020202020204" pitchFamily="34" charset="0"/>
              <a:cs typeface="Arial" panose="020B0604020202020204" pitchFamily="34" charset="0"/>
            </a:endParaRPr>
          </a:p>
          <a:p>
            <a:pPr marL="0" indent="0" algn="just">
              <a:lnSpc>
                <a:spcPct val="115000"/>
              </a:lnSpc>
              <a:spcAft>
                <a:spcPts val="1000"/>
              </a:spcAft>
              <a:buNone/>
            </a:pPr>
            <a:endParaRPr lang="en-US" sz="1600" dirty="0" smtClean="0">
              <a:solidFill>
                <a:prstClr val="black"/>
              </a:solidFill>
              <a:latin typeface="Arial" panose="020B0604020202020204" pitchFamily="34" charset="0"/>
              <a:cs typeface="Arial" panose="020B0604020202020204" pitchFamily="34" charset="0"/>
            </a:endParaRPr>
          </a:p>
          <a:p>
            <a:pPr marL="0" indent="0" algn="just">
              <a:lnSpc>
                <a:spcPct val="115000"/>
              </a:lnSpc>
              <a:spcAft>
                <a:spcPts val="1000"/>
              </a:spcAft>
              <a:buNone/>
            </a:pPr>
            <a:r>
              <a:rPr lang="en-US" sz="1600" dirty="0" smtClean="0">
                <a:solidFill>
                  <a:prstClr val="black"/>
                </a:solidFill>
                <a:latin typeface="Arial" panose="020B0604020202020204" pitchFamily="34" charset="0"/>
                <a:cs typeface="Arial" panose="020B0604020202020204" pitchFamily="34" charset="0"/>
              </a:rPr>
              <a:t>Our school behaviour expectations are simple: Children are expected to be READY, RESPECTFUL &amp; SAFE:</a:t>
            </a:r>
          </a:p>
          <a:p>
            <a:pPr marL="0" indent="0" algn="just">
              <a:lnSpc>
                <a:spcPct val="115000"/>
              </a:lnSpc>
              <a:spcAft>
                <a:spcPts val="1000"/>
              </a:spcAft>
              <a:buNone/>
            </a:pPr>
            <a:r>
              <a:rPr lang="en-US" sz="1600" b="1" i="1" dirty="0">
                <a:latin typeface="Arial" panose="020B0604020202020204" pitchFamily="34" charset="0"/>
                <a:cs typeface="Arial" panose="020B0604020202020204" pitchFamily="34" charset="0"/>
              </a:rPr>
              <a:t>READY</a:t>
            </a:r>
            <a:r>
              <a:rPr lang="en-US" sz="1600" dirty="0">
                <a:latin typeface="Arial" panose="020B0604020202020204" pitchFamily="34" charset="0"/>
                <a:cs typeface="Arial" panose="020B0604020202020204" pitchFamily="34" charset="0"/>
              </a:rPr>
              <a:t> to learn and participate in school life, </a:t>
            </a:r>
            <a:endParaRPr lang="en-US" sz="1600" dirty="0" smtClean="0">
              <a:latin typeface="Arial" panose="020B0604020202020204" pitchFamily="34" charset="0"/>
              <a:cs typeface="Arial" panose="020B0604020202020204" pitchFamily="34" charset="0"/>
            </a:endParaRPr>
          </a:p>
          <a:p>
            <a:pPr marL="0" indent="0" algn="just">
              <a:lnSpc>
                <a:spcPct val="115000"/>
              </a:lnSpc>
              <a:spcAft>
                <a:spcPts val="1000"/>
              </a:spcAft>
              <a:buNone/>
            </a:pPr>
            <a:r>
              <a:rPr lang="en-US" sz="1600" b="1" i="1" dirty="0" smtClean="0">
                <a:latin typeface="Arial" panose="020B0604020202020204" pitchFamily="34" charset="0"/>
                <a:cs typeface="Arial" panose="020B0604020202020204" pitchFamily="34" charset="0"/>
              </a:rPr>
              <a:t>RESPECTFUL</a:t>
            </a:r>
            <a:r>
              <a:rPr lang="en-US" sz="1600" dirty="0">
                <a:latin typeface="Arial" panose="020B0604020202020204" pitchFamily="34" charset="0"/>
                <a:cs typeface="Arial" panose="020B0604020202020204" pitchFamily="34" charset="0"/>
              </a:rPr>
              <a:t> of the individual differences, opinions and values of other learners and adults in school, and </a:t>
            </a:r>
            <a:endParaRPr lang="en-US" sz="1600" dirty="0" smtClean="0">
              <a:latin typeface="Arial" panose="020B0604020202020204" pitchFamily="34" charset="0"/>
              <a:cs typeface="Arial" panose="020B0604020202020204" pitchFamily="34" charset="0"/>
            </a:endParaRPr>
          </a:p>
          <a:p>
            <a:pPr marL="0" indent="0" algn="just">
              <a:lnSpc>
                <a:spcPct val="115000"/>
              </a:lnSpc>
              <a:spcAft>
                <a:spcPts val="1000"/>
              </a:spcAft>
              <a:buNone/>
            </a:pPr>
            <a:r>
              <a:rPr lang="en-US" sz="1600" b="1" i="1" dirty="0" smtClean="0">
                <a:latin typeface="Arial" panose="020B0604020202020204" pitchFamily="34" charset="0"/>
                <a:cs typeface="Arial" panose="020B0604020202020204" pitchFamily="34" charset="0"/>
              </a:rPr>
              <a:t>SAFE</a:t>
            </a:r>
            <a:r>
              <a:rPr lang="en-US" sz="1600" dirty="0">
                <a:latin typeface="Arial" panose="020B0604020202020204" pitchFamily="34" charset="0"/>
                <a:cs typeface="Arial" panose="020B0604020202020204" pitchFamily="34" charset="0"/>
              </a:rPr>
              <a:t> in their actions and </a:t>
            </a:r>
            <a:r>
              <a:rPr lang="en-US" sz="1600" dirty="0" err="1" smtClean="0">
                <a:latin typeface="Arial" panose="020B0604020202020204" pitchFamily="34" charset="0"/>
                <a:cs typeface="Arial" panose="020B0604020202020204" pitchFamily="34" charset="0"/>
              </a:rPr>
              <a:t>behaviours</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towards others and themselves</a:t>
            </a:r>
            <a:r>
              <a:rPr lang="en-US" sz="1600" dirty="0" smtClean="0">
                <a:latin typeface="Arial" panose="020B0604020202020204" pitchFamily="34" charset="0"/>
                <a:cs typeface="Arial" panose="020B0604020202020204" pitchFamily="34" charset="0"/>
              </a:rPr>
              <a:t>.</a:t>
            </a:r>
          </a:p>
          <a:p>
            <a:pPr marL="0" indent="0" algn="just">
              <a:lnSpc>
                <a:spcPct val="115000"/>
              </a:lnSpc>
              <a:spcAft>
                <a:spcPts val="1000"/>
              </a:spcAft>
              <a:buNone/>
            </a:pPr>
            <a:r>
              <a:rPr lang="en-US" sz="1600" dirty="0">
                <a:latin typeface="Arial" panose="020B0604020202020204" pitchFamily="34" charset="0"/>
                <a:cs typeface="Arial" panose="020B0604020202020204" pitchFamily="34" charset="0"/>
              </a:rPr>
              <a:t>These three </a:t>
            </a:r>
            <a:r>
              <a:rPr lang="en-US" sz="1600" dirty="0" smtClean="0">
                <a:latin typeface="Arial" panose="020B0604020202020204" pitchFamily="34" charset="0"/>
                <a:cs typeface="Arial" panose="020B0604020202020204" pitchFamily="34" charset="0"/>
              </a:rPr>
              <a:t>expectations will </a:t>
            </a:r>
            <a:r>
              <a:rPr lang="en-US" sz="1600" dirty="0">
                <a:latin typeface="Arial" panose="020B0604020202020204" pitchFamily="34" charset="0"/>
                <a:cs typeface="Arial" panose="020B0604020202020204" pitchFamily="34" charset="0"/>
              </a:rPr>
              <a:t>drive everything we do at Reigate and help shape the positive culture we want to see for our young people.</a:t>
            </a:r>
          </a:p>
          <a:p>
            <a:pPr marL="0" indent="0" algn="just">
              <a:lnSpc>
                <a:spcPct val="115000"/>
              </a:lnSpc>
              <a:spcAft>
                <a:spcPts val="1000"/>
              </a:spcAft>
              <a:buNone/>
            </a:pPr>
            <a:endParaRPr lang="en-US" sz="1600" dirty="0">
              <a:solidFill>
                <a:prstClr val="black"/>
              </a:solidFill>
              <a:latin typeface="Arial" panose="020B0604020202020204" pitchFamily="34" charset="0"/>
              <a:cs typeface="Arial" panose="020B0604020202020204" pitchFamily="34" charset="0"/>
            </a:endParaRPr>
          </a:p>
          <a:p>
            <a:pPr marL="0" lvl="0" indent="0">
              <a:spcAft>
                <a:spcPts val="0"/>
              </a:spcAft>
              <a:buNone/>
            </a:pPr>
            <a:endParaRPr lang="en-US" sz="1600" dirty="0" smtClean="0">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en-US" sz="16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9" descr="C:\Users\info.REIGATE\AppData\Local\Microsoft\Windows\INetCache\Content.Outlook\5YU4L75U\IMG_26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3701" y="1674670"/>
            <a:ext cx="3888432" cy="2816130"/>
          </a:xfrm>
          <a:prstGeom prst="rect">
            <a:avLst/>
          </a:prstGeom>
          <a:noFill/>
          <a:ln>
            <a:noFill/>
          </a:ln>
        </p:spPr>
      </p:pic>
      <p:pic>
        <p:nvPicPr>
          <p:cNvPr id="11" name="Picture 10"/>
          <p:cNvPicPr>
            <a:picLocks noChangeAspect="1"/>
          </p:cNvPicPr>
          <p:nvPr/>
        </p:nvPicPr>
        <p:blipFill rotWithShape="1">
          <a:blip r:embed="rId4"/>
          <a:srcRect l="52234" t="36098" r="3538" b="17110"/>
          <a:stretch/>
        </p:blipFill>
        <p:spPr>
          <a:xfrm>
            <a:off x="8287087" y="4802764"/>
            <a:ext cx="3391590" cy="1890694"/>
          </a:xfrm>
          <a:prstGeom prst="rect">
            <a:avLst/>
          </a:prstGeom>
        </p:spPr>
      </p:pic>
      <p:sp>
        <p:nvSpPr>
          <p:cNvPr id="12" name="Rectangle 11"/>
          <p:cNvSpPr/>
          <p:nvPr/>
        </p:nvSpPr>
        <p:spPr>
          <a:xfrm rot="20929630">
            <a:off x="10822531" y="5720656"/>
            <a:ext cx="1190308" cy="29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5"/>
          <a:stretch>
            <a:fillRect/>
          </a:stretch>
        </p:blipFill>
        <p:spPr>
          <a:xfrm>
            <a:off x="6217215" y="4769846"/>
            <a:ext cx="1847057" cy="1982351"/>
          </a:xfrm>
          <a:prstGeom prst="rect">
            <a:avLst/>
          </a:prstGeom>
        </p:spPr>
      </p:pic>
    </p:spTree>
    <p:extLst>
      <p:ext uri="{BB962C8B-B14F-4D97-AF65-F5344CB8AC3E}">
        <p14:creationId xmlns:p14="http://schemas.microsoft.com/office/powerpoint/2010/main" val="3609556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Achievement</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lnSpc>
                <a:spcPct val="115000"/>
              </a:lnSpc>
              <a:spcAft>
                <a:spcPts val="1000"/>
              </a:spcAft>
              <a:buNone/>
            </a:pPr>
            <a:r>
              <a:rPr lang="en-GB" sz="1600" dirty="0" smtClean="0">
                <a:solidFill>
                  <a:prstClr val="black"/>
                </a:solidFill>
                <a:latin typeface="Arial" panose="020B0604020202020204" pitchFamily="34" charset="0"/>
                <a:ea typeface="Calibri"/>
                <a:cs typeface="Arial" panose="020B0604020202020204" pitchFamily="34" charset="0"/>
              </a:rPr>
              <a:t>Below are some of the ways in which children’s achievement is recognised:</a:t>
            </a:r>
          </a:p>
          <a:p>
            <a:pPr marL="285750" indent="-285750" algn="just">
              <a:lnSpc>
                <a:spcPct val="115000"/>
              </a:lnSpc>
              <a:spcAft>
                <a:spcPts val="1000"/>
              </a:spcAft>
            </a:pPr>
            <a:r>
              <a:rPr lang="en-GB" sz="1600" dirty="0" smtClean="0">
                <a:solidFill>
                  <a:prstClr val="black"/>
                </a:solidFill>
                <a:latin typeface="Arial" panose="020B0604020202020204" pitchFamily="34" charset="0"/>
                <a:ea typeface="Calibri"/>
                <a:cs typeface="Arial" panose="020B0604020202020204" pitchFamily="34" charset="0"/>
              </a:rPr>
              <a:t>Praise </a:t>
            </a:r>
            <a:r>
              <a:rPr lang="en-GB" sz="1600" dirty="0">
                <a:solidFill>
                  <a:prstClr val="black"/>
                </a:solidFill>
                <a:latin typeface="Arial" panose="020B0604020202020204" pitchFamily="34" charset="0"/>
                <a:ea typeface="Calibri"/>
                <a:cs typeface="Arial" panose="020B0604020202020204" pitchFamily="34" charset="0"/>
              </a:rPr>
              <a:t>postcards</a:t>
            </a:r>
          </a:p>
          <a:p>
            <a:pPr marL="285750" indent="-285750"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Head of School breakfast</a:t>
            </a:r>
          </a:p>
          <a:p>
            <a:pPr marL="285750" indent="-285750"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Lunch queue passes</a:t>
            </a:r>
          </a:p>
          <a:p>
            <a:pPr marL="285750" indent="-285750"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Achievement Points</a:t>
            </a:r>
          </a:p>
          <a:p>
            <a:pPr marL="285750" indent="-285750" algn="just">
              <a:lnSpc>
                <a:spcPct val="115000"/>
              </a:lnSpc>
              <a:spcAft>
                <a:spcPts val="1000"/>
              </a:spcAft>
            </a:pPr>
            <a:r>
              <a:rPr lang="en-GB" sz="1600" dirty="0" smtClean="0">
                <a:solidFill>
                  <a:prstClr val="black"/>
                </a:solidFill>
                <a:latin typeface="Arial" panose="020B0604020202020204" pitchFamily="34" charset="0"/>
                <a:ea typeface="Calibri"/>
                <a:cs typeface="Arial" panose="020B0604020202020204" pitchFamily="34" charset="0"/>
              </a:rPr>
              <a:t>Trips</a:t>
            </a:r>
          </a:p>
          <a:p>
            <a:pPr marL="285750" indent="-285750" algn="just">
              <a:lnSpc>
                <a:spcPct val="115000"/>
              </a:lnSpc>
              <a:spcAft>
                <a:spcPts val="1000"/>
              </a:spcAft>
            </a:pPr>
            <a:r>
              <a:rPr lang="en-GB" sz="1600" dirty="0" smtClean="0">
                <a:solidFill>
                  <a:prstClr val="black"/>
                </a:solidFill>
                <a:latin typeface="Arial" panose="020B0604020202020204" pitchFamily="34" charset="0"/>
                <a:ea typeface="Calibri"/>
                <a:cs typeface="Arial" panose="020B0604020202020204" pitchFamily="34" charset="0"/>
              </a:rPr>
              <a:t>House System </a:t>
            </a:r>
            <a:endParaRPr lang="en-GB" sz="1600" dirty="0">
              <a:solidFill>
                <a:prstClr val="black"/>
              </a:solidFill>
              <a:latin typeface="Arial" panose="020B0604020202020204" pitchFamily="34" charset="0"/>
              <a:ea typeface="Calibri"/>
              <a:cs typeface="Arial" panose="020B0604020202020204" pitchFamily="34" charset="0"/>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1" name="Picture 10"/>
          <p:cNvPicPr>
            <a:picLocks noChangeAspect="1"/>
          </p:cNvPicPr>
          <p:nvPr/>
        </p:nvPicPr>
        <p:blipFill rotWithShape="1">
          <a:blip r:embed="rId3"/>
          <a:srcRect l="52234" t="36098" r="3538" b="17110"/>
          <a:stretch/>
        </p:blipFill>
        <p:spPr>
          <a:xfrm>
            <a:off x="9380412" y="1515062"/>
            <a:ext cx="2601693" cy="1450354"/>
          </a:xfrm>
          <a:prstGeom prst="rect">
            <a:avLst/>
          </a:prstGeom>
        </p:spPr>
      </p:pic>
      <p:pic>
        <p:nvPicPr>
          <p:cNvPr id="12" name="Picture 11"/>
          <p:cNvPicPr>
            <a:picLocks noChangeAspect="1"/>
          </p:cNvPicPr>
          <p:nvPr/>
        </p:nvPicPr>
        <p:blipFill rotWithShape="1">
          <a:blip r:embed="rId4"/>
          <a:srcRect l="33384" t="32770" r="56197" b="56100"/>
          <a:stretch/>
        </p:blipFill>
        <p:spPr>
          <a:xfrm rot="514063">
            <a:off x="6581142" y="1723205"/>
            <a:ext cx="2212527" cy="1328892"/>
          </a:xfrm>
          <a:prstGeom prst="rect">
            <a:avLst/>
          </a:prstGeom>
        </p:spPr>
      </p:pic>
      <p:pic>
        <p:nvPicPr>
          <p:cNvPr id="13" name="Picture 12"/>
          <p:cNvPicPr>
            <a:picLocks noChangeAspect="1"/>
          </p:cNvPicPr>
          <p:nvPr/>
        </p:nvPicPr>
        <p:blipFill rotWithShape="1">
          <a:blip r:embed="rId5"/>
          <a:srcRect l="12168" t="17081" r="36454" b="16787"/>
          <a:stretch/>
        </p:blipFill>
        <p:spPr>
          <a:xfrm>
            <a:off x="6281634" y="3366355"/>
            <a:ext cx="5198982" cy="3385273"/>
          </a:xfrm>
          <a:prstGeom prst="rect">
            <a:avLst/>
          </a:prstGeom>
        </p:spPr>
      </p:pic>
    </p:spTree>
    <p:extLst>
      <p:ext uri="{BB962C8B-B14F-4D97-AF65-F5344CB8AC3E}">
        <p14:creationId xmlns:p14="http://schemas.microsoft.com/office/powerpoint/2010/main" val="2117014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Extra-Curricular Clubs</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We expect all Year 7 children to sign up to and attend at least one club before half term. Clubs are generally at no financial cost to you</a:t>
            </a:r>
            <a:r>
              <a:rPr lang="en-GB" sz="1600" dirty="0" smtClean="0">
                <a:solidFill>
                  <a:prstClr val="black"/>
                </a:solidFill>
                <a:latin typeface="Arial" panose="020B0604020202020204" pitchFamily="34" charset="0"/>
                <a:ea typeface="Calibri"/>
                <a:cs typeface="Arial" panose="020B0604020202020204" pitchFamily="34" charset="0"/>
              </a:rPr>
              <a:t>.</a:t>
            </a:r>
            <a:endParaRPr lang="en-GB" sz="1600" dirty="0">
              <a:solidFill>
                <a:prstClr val="black"/>
              </a:solidFill>
              <a:latin typeface="Arial" panose="020B0604020202020204" pitchFamily="34" charset="0"/>
              <a:ea typeface="Calibri"/>
              <a:cs typeface="Arial" panose="020B0604020202020204" pitchFamily="34" charset="0"/>
            </a:endParaRPr>
          </a:p>
          <a:p>
            <a:pPr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A list of  these will be on the school website (and an example of the clubs that have run this year </a:t>
            </a:r>
            <a:r>
              <a:rPr lang="en-GB" sz="1600" dirty="0" smtClean="0">
                <a:solidFill>
                  <a:prstClr val="black"/>
                </a:solidFill>
                <a:latin typeface="Arial" panose="020B0604020202020204" pitchFamily="34" charset="0"/>
                <a:ea typeface="Calibri"/>
                <a:cs typeface="Arial" panose="020B0604020202020204" pitchFamily="34" charset="0"/>
              </a:rPr>
              <a:t>are opposite)</a:t>
            </a:r>
            <a:endParaRPr lang="en-GB" sz="1600" dirty="0">
              <a:solidFill>
                <a:prstClr val="black"/>
              </a:solidFill>
              <a:latin typeface="Arial" panose="020B0604020202020204" pitchFamily="34" charset="0"/>
              <a:ea typeface="Calibri"/>
              <a:cs typeface="Arial" panose="020B0604020202020204" pitchFamily="34" charset="0"/>
            </a:endParaRPr>
          </a:p>
          <a:p>
            <a:pPr algn="just">
              <a:lnSpc>
                <a:spcPct val="115000"/>
              </a:lnSpc>
              <a:spcAft>
                <a:spcPts val="1000"/>
              </a:spcAft>
            </a:pPr>
            <a:r>
              <a:rPr lang="en-GB" sz="1600" dirty="0">
                <a:solidFill>
                  <a:prstClr val="black"/>
                </a:solidFill>
                <a:latin typeface="Arial" panose="020B0604020202020204" pitchFamily="34" charset="0"/>
                <a:ea typeface="Calibri"/>
                <a:cs typeface="Arial" panose="020B0604020202020204" pitchFamily="34" charset="0"/>
              </a:rPr>
              <a:t>We will hold a </a:t>
            </a:r>
            <a:r>
              <a:rPr lang="en-GB" sz="1600" dirty="0" err="1" smtClean="0">
                <a:solidFill>
                  <a:prstClr val="black"/>
                </a:solidFill>
                <a:latin typeface="Arial" panose="020B0604020202020204" pitchFamily="34" charset="0"/>
                <a:ea typeface="Calibri"/>
                <a:cs typeface="Arial" panose="020B0604020202020204" pitchFamily="34" charset="0"/>
              </a:rPr>
              <a:t>Freshers’</a:t>
            </a:r>
            <a:r>
              <a:rPr lang="en-GB" sz="1600" dirty="0" smtClean="0">
                <a:solidFill>
                  <a:prstClr val="black"/>
                </a:solidFill>
                <a:latin typeface="Arial" panose="020B0604020202020204" pitchFamily="34" charset="0"/>
                <a:ea typeface="Calibri"/>
                <a:cs typeface="Arial" panose="020B0604020202020204" pitchFamily="34" charset="0"/>
              </a:rPr>
              <a:t> </a:t>
            </a:r>
            <a:r>
              <a:rPr lang="en-GB" sz="1600" dirty="0">
                <a:solidFill>
                  <a:prstClr val="black"/>
                </a:solidFill>
                <a:latin typeface="Arial" panose="020B0604020202020204" pitchFamily="34" charset="0"/>
                <a:ea typeface="Calibri"/>
                <a:cs typeface="Arial" panose="020B0604020202020204" pitchFamily="34" charset="0"/>
              </a:rPr>
              <a:t>Fayre event to promote clubs and teams within the year group.</a:t>
            </a: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graphicFrame>
        <p:nvGraphicFramePr>
          <p:cNvPr id="2" name="Table 1"/>
          <p:cNvGraphicFramePr>
            <a:graphicFrameLocks noGrp="1"/>
          </p:cNvGraphicFramePr>
          <p:nvPr>
            <p:extLst/>
          </p:nvPr>
        </p:nvGraphicFramePr>
        <p:xfrm>
          <a:off x="7689391" y="1600204"/>
          <a:ext cx="2078065" cy="4525962"/>
        </p:xfrm>
        <a:graphic>
          <a:graphicData uri="http://schemas.openxmlformats.org/drawingml/2006/table">
            <a:tbl>
              <a:tblPr firstRow="1" firstCol="1" bandRow="1" bandCol="1">
                <a:tableStyleId>{5C22544A-7EE6-4342-B048-85BDC9FD1C3A}</a:tableStyleId>
              </a:tblPr>
              <a:tblGrid>
                <a:gridCol w="2078065">
                  <a:extLst>
                    <a:ext uri="{9D8B030D-6E8A-4147-A177-3AD203B41FA5}">
                      <a16:colId xmlns:a16="http://schemas.microsoft.com/office/drawing/2014/main" val="2488215034"/>
                    </a:ext>
                  </a:extLst>
                </a:gridCol>
              </a:tblGrid>
              <a:tr h="215522">
                <a:tc>
                  <a:txBody>
                    <a:bodyPr/>
                    <a:lstStyle/>
                    <a:p>
                      <a:pPr>
                        <a:lnSpc>
                          <a:spcPct val="107000"/>
                        </a:lnSpc>
                        <a:spcAft>
                          <a:spcPts val="800"/>
                        </a:spcAft>
                      </a:pPr>
                      <a:r>
                        <a:rPr lang="en-US" sz="900">
                          <a:effectLst/>
                        </a:rPr>
                        <a:t>Art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3302842072"/>
                  </a:ext>
                </a:extLst>
              </a:tr>
              <a:tr h="215522">
                <a:tc>
                  <a:txBody>
                    <a:bodyPr/>
                    <a:lstStyle/>
                    <a:p>
                      <a:pPr>
                        <a:lnSpc>
                          <a:spcPct val="107000"/>
                        </a:lnSpc>
                        <a:spcAft>
                          <a:spcPts val="800"/>
                        </a:spcAft>
                      </a:pPr>
                      <a:r>
                        <a:rPr lang="en-GB" sz="900">
                          <a:effectLst/>
                        </a:rPr>
                        <a:t>Choir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929543764"/>
                  </a:ext>
                </a:extLst>
              </a:tr>
              <a:tr h="215522">
                <a:tc>
                  <a:txBody>
                    <a:bodyPr/>
                    <a:lstStyle/>
                    <a:p>
                      <a:pPr>
                        <a:lnSpc>
                          <a:spcPct val="107000"/>
                        </a:lnSpc>
                        <a:spcAft>
                          <a:spcPts val="800"/>
                        </a:spcAft>
                      </a:pPr>
                      <a:r>
                        <a:rPr lang="en-GB" sz="900">
                          <a:effectLst/>
                        </a:rPr>
                        <a:t>Football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2154770455"/>
                  </a:ext>
                </a:extLst>
              </a:tr>
              <a:tr h="215522">
                <a:tc>
                  <a:txBody>
                    <a:bodyPr/>
                    <a:lstStyle/>
                    <a:p>
                      <a:pPr>
                        <a:lnSpc>
                          <a:spcPct val="107000"/>
                        </a:lnSpc>
                        <a:spcAft>
                          <a:spcPts val="800"/>
                        </a:spcAft>
                      </a:pPr>
                      <a:r>
                        <a:rPr lang="en-US" sz="900" dirty="0">
                          <a:effectLst/>
                        </a:rPr>
                        <a:t>Calm </a:t>
                      </a:r>
                      <a:r>
                        <a:rPr lang="en-US" sz="900" dirty="0" err="1">
                          <a:effectLst/>
                        </a:rPr>
                        <a:t>Colouring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2417901264"/>
                  </a:ext>
                </a:extLst>
              </a:tr>
              <a:tr h="215522">
                <a:tc>
                  <a:txBody>
                    <a:bodyPr/>
                    <a:lstStyle/>
                    <a:p>
                      <a:pPr>
                        <a:lnSpc>
                          <a:spcPct val="107000"/>
                        </a:lnSpc>
                        <a:spcAft>
                          <a:spcPts val="800"/>
                        </a:spcAft>
                      </a:pPr>
                      <a:r>
                        <a:rPr lang="en-GB" sz="900">
                          <a:effectLst/>
                        </a:rPr>
                        <a:t>Gymnastics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2277326078"/>
                  </a:ext>
                </a:extLst>
              </a:tr>
              <a:tr h="215522">
                <a:tc>
                  <a:txBody>
                    <a:bodyPr/>
                    <a:lstStyle/>
                    <a:p>
                      <a:pPr>
                        <a:lnSpc>
                          <a:spcPct val="107000"/>
                        </a:lnSpc>
                        <a:spcAft>
                          <a:spcPts val="800"/>
                        </a:spcAft>
                      </a:pPr>
                      <a:r>
                        <a:rPr lang="en-US" sz="900">
                          <a:effectLst/>
                        </a:rPr>
                        <a:t>Enameling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420556425"/>
                  </a:ext>
                </a:extLst>
              </a:tr>
              <a:tr h="215522">
                <a:tc>
                  <a:txBody>
                    <a:bodyPr/>
                    <a:lstStyle/>
                    <a:p>
                      <a:pPr>
                        <a:lnSpc>
                          <a:spcPct val="107000"/>
                        </a:lnSpc>
                        <a:spcAft>
                          <a:spcPts val="800"/>
                        </a:spcAft>
                      </a:pPr>
                      <a:r>
                        <a:rPr lang="en-GB" sz="900">
                          <a:effectLst/>
                        </a:rPr>
                        <a:t>Trampolining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350064653"/>
                  </a:ext>
                </a:extLst>
              </a:tr>
              <a:tr h="215522">
                <a:tc>
                  <a:txBody>
                    <a:bodyPr/>
                    <a:lstStyle/>
                    <a:p>
                      <a:pPr>
                        <a:lnSpc>
                          <a:spcPct val="107000"/>
                        </a:lnSpc>
                        <a:spcAft>
                          <a:spcPts val="800"/>
                        </a:spcAft>
                      </a:pPr>
                      <a:r>
                        <a:rPr lang="en-GB" sz="900">
                          <a:effectLst/>
                        </a:rPr>
                        <a:t>Badminton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3968648620"/>
                  </a:ext>
                </a:extLst>
              </a:tr>
              <a:tr h="215522">
                <a:tc>
                  <a:txBody>
                    <a:bodyPr/>
                    <a:lstStyle/>
                    <a:p>
                      <a:pPr>
                        <a:lnSpc>
                          <a:spcPct val="107000"/>
                        </a:lnSpc>
                        <a:spcAft>
                          <a:spcPts val="800"/>
                        </a:spcAft>
                      </a:pPr>
                      <a:r>
                        <a:rPr lang="en-GB" sz="900">
                          <a:effectLst/>
                        </a:rPr>
                        <a:t>Dance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2515242390"/>
                  </a:ext>
                </a:extLst>
              </a:tr>
              <a:tr h="215522">
                <a:tc>
                  <a:txBody>
                    <a:bodyPr/>
                    <a:lstStyle/>
                    <a:p>
                      <a:pPr>
                        <a:lnSpc>
                          <a:spcPct val="107000"/>
                        </a:lnSpc>
                        <a:spcAft>
                          <a:spcPts val="800"/>
                        </a:spcAft>
                      </a:pPr>
                      <a:r>
                        <a:rPr lang="en-US" sz="900">
                          <a:effectLst/>
                        </a:rPr>
                        <a:t>Kwik Cricket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4106302164"/>
                  </a:ext>
                </a:extLst>
              </a:tr>
              <a:tr h="215522">
                <a:tc>
                  <a:txBody>
                    <a:bodyPr/>
                    <a:lstStyle/>
                    <a:p>
                      <a:pPr>
                        <a:lnSpc>
                          <a:spcPct val="107000"/>
                        </a:lnSpc>
                        <a:spcAft>
                          <a:spcPts val="800"/>
                        </a:spcAft>
                      </a:pPr>
                      <a:r>
                        <a:rPr lang="en-GB" sz="900">
                          <a:effectLst/>
                        </a:rPr>
                        <a:t>Table Tennis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76365991"/>
                  </a:ext>
                </a:extLst>
              </a:tr>
              <a:tr h="215522">
                <a:tc>
                  <a:txBody>
                    <a:bodyPr/>
                    <a:lstStyle/>
                    <a:p>
                      <a:pPr>
                        <a:lnSpc>
                          <a:spcPct val="107000"/>
                        </a:lnSpc>
                        <a:spcAft>
                          <a:spcPts val="800"/>
                        </a:spcAft>
                      </a:pPr>
                      <a:r>
                        <a:rPr lang="en-US" sz="900">
                          <a:effectLst/>
                        </a:rPr>
                        <a:t>Yu Gi Oh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427616023"/>
                  </a:ext>
                </a:extLst>
              </a:tr>
              <a:tr h="215522">
                <a:tc>
                  <a:txBody>
                    <a:bodyPr/>
                    <a:lstStyle/>
                    <a:p>
                      <a:pPr>
                        <a:lnSpc>
                          <a:spcPct val="107000"/>
                        </a:lnSpc>
                        <a:spcAft>
                          <a:spcPts val="800"/>
                        </a:spcAft>
                      </a:pPr>
                      <a:r>
                        <a:rPr lang="en-US" sz="900">
                          <a:effectLst/>
                        </a:rPr>
                        <a:t>Rounders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920084039"/>
                  </a:ext>
                </a:extLst>
              </a:tr>
              <a:tr h="215522">
                <a:tc>
                  <a:txBody>
                    <a:bodyPr/>
                    <a:lstStyle/>
                    <a:p>
                      <a:pPr>
                        <a:lnSpc>
                          <a:spcPct val="107000"/>
                        </a:lnSpc>
                        <a:spcAft>
                          <a:spcPts val="800"/>
                        </a:spcAft>
                      </a:pPr>
                      <a:r>
                        <a:rPr lang="en-GB" sz="900">
                          <a:effectLst/>
                        </a:rPr>
                        <a:t>Youth Theatre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526945586"/>
                  </a:ext>
                </a:extLst>
              </a:tr>
              <a:tr h="215522">
                <a:tc>
                  <a:txBody>
                    <a:bodyPr/>
                    <a:lstStyle/>
                    <a:p>
                      <a:pPr>
                        <a:lnSpc>
                          <a:spcPct val="107000"/>
                        </a:lnSpc>
                        <a:spcAft>
                          <a:spcPts val="800"/>
                        </a:spcAft>
                      </a:pPr>
                      <a:r>
                        <a:rPr lang="en-US" sz="900">
                          <a:effectLst/>
                        </a:rPr>
                        <a:t>Netball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907061003"/>
                  </a:ext>
                </a:extLst>
              </a:tr>
              <a:tr h="215522">
                <a:tc>
                  <a:txBody>
                    <a:bodyPr/>
                    <a:lstStyle/>
                    <a:p>
                      <a:pPr>
                        <a:lnSpc>
                          <a:spcPct val="107000"/>
                        </a:lnSpc>
                        <a:spcAft>
                          <a:spcPts val="800"/>
                        </a:spcAft>
                      </a:pPr>
                      <a:r>
                        <a:rPr lang="en-GB" sz="900">
                          <a:effectLst/>
                        </a:rPr>
                        <a:t>Table Top Games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933330636"/>
                  </a:ext>
                </a:extLst>
              </a:tr>
              <a:tr h="215522">
                <a:tc>
                  <a:txBody>
                    <a:bodyPr/>
                    <a:lstStyle/>
                    <a:p>
                      <a:pPr>
                        <a:lnSpc>
                          <a:spcPct val="107000"/>
                        </a:lnSpc>
                        <a:spcAft>
                          <a:spcPts val="800"/>
                        </a:spcAft>
                      </a:pPr>
                      <a:r>
                        <a:rPr lang="en-GB" sz="900">
                          <a:effectLst/>
                        </a:rPr>
                        <a:t>Rugby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302459066"/>
                  </a:ext>
                </a:extLst>
              </a:tr>
              <a:tr h="215522">
                <a:tc>
                  <a:txBody>
                    <a:bodyPr/>
                    <a:lstStyle/>
                    <a:p>
                      <a:pPr>
                        <a:lnSpc>
                          <a:spcPct val="107000"/>
                        </a:lnSpc>
                        <a:spcAft>
                          <a:spcPts val="800"/>
                        </a:spcAft>
                      </a:pPr>
                      <a:r>
                        <a:rPr lang="en-GB" sz="900">
                          <a:effectLst/>
                        </a:rPr>
                        <a:t>Homework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2958101086"/>
                  </a:ext>
                </a:extLst>
              </a:tr>
              <a:tr h="215522">
                <a:tc>
                  <a:txBody>
                    <a:bodyPr/>
                    <a:lstStyle/>
                    <a:p>
                      <a:pPr>
                        <a:lnSpc>
                          <a:spcPct val="107000"/>
                        </a:lnSpc>
                        <a:spcAft>
                          <a:spcPts val="800"/>
                        </a:spcAft>
                      </a:pPr>
                      <a:r>
                        <a:rPr lang="en-GB" sz="900">
                          <a:effectLst/>
                        </a:rPr>
                        <a:t>Tech Club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523972294"/>
                  </a:ext>
                </a:extLst>
              </a:tr>
              <a:tr h="215522">
                <a:tc>
                  <a:txBody>
                    <a:bodyPr/>
                    <a:lstStyle/>
                    <a:p>
                      <a:pPr>
                        <a:lnSpc>
                          <a:spcPct val="107000"/>
                        </a:lnSpc>
                        <a:spcAft>
                          <a:spcPts val="800"/>
                        </a:spcAft>
                      </a:pPr>
                      <a:r>
                        <a:rPr lang="en-GB" sz="900">
                          <a:effectLst/>
                        </a:rPr>
                        <a:t>Basketball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908458789"/>
                  </a:ext>
                </a:extLst>
              </a:tr>
              <a:tr h="215522">
                <a:tc>
                  <a:txBody>
                    <a:bodyPr/>
                    <a:lstStyle/>
                    <a:p>
                      <a:pPr>
                        <a:lnSpc>
                          <a:spcPct val="107000"/>
                        </a:lnSpc>
                        <a:spcAft>
                          <a:spcPts val="800"/>
                        </a:spcAft>
                      </a:pPr>
                      <a:r>
                        <a:rPr lang="en-GB" sz="900" dirty="0">
                          <a:effectLst/>
                        </a:rPr>
                        <a:t>Athletics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635" marR="40635" marT="7716" marB="0" anchor="ctr"/>
                </a:tc>
                <a:extLst>
                  <a:ext uri="{0D108BD9-81ED-4DB2-BD59-A6C34878D82A}">
                    <a16:rowId xmlns:a16="http://schemas.microsoft.com/office/drawing/2014/main" val="1106025270"/>
                  </a:ext>
                </a:extLst>
              </a:tr>
            </a:tbl>
          </a:graphicData>
        </a:graphic>
      </p:graphicFrame>
    </p:spTree>
    <p:extLst>
      <p:ext uri="{BB962C8B-B14F-4D97-AF65-F5344CB8AC3E}">
        <p14:creationId xmlns:p14="http://schemas.microsoft.com/office/powerpoint/2010/main" val="3185929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Homework</a:t>
            </a:r>
            <a:endParaRPr lang="en-GB" sz="2800" dirty="0"/>
          </a:p>
        </p:txBody>
      </p:sp>
      <p:sp>
        <p:nvSpPr>
          <p:cNvPr id="5" name="Content Placeholder 4"/>
          <p:cNvSpPr>
            <a:spLocks noGrp="1"/>
          </p:cNvSpPr>
          <p:nvPr>
            <p:ph sz="half" idx="1"/>
          </p:nvPr>
        </p:nvSpPr>
        <p:spPr>
          <a:xfrm>
            <a:off x="609600" y="1600204"/>
            <a:ext cx="5384800" cy="3162990"/>
          </a:xfrm>
        </p:spPr>
        <p:style>
          <a:lnRef idx="2">
            <a:schemeClr val="accent6"/>
          </a:lnRef>
          <a:fillRef idx="1">
            <a:schemeClr val="lt1"/>
          </a:fillRef>
          <a:effectRef idx="0">
            <a:schemeClr val="accent6"/>
          </a:effectRef>
          <a:fontRef idx="minor">
            <a:schemeClr val="dk1"/>
          </a:fontRef>
        </p:style>
        <p:txBody>
          <a:bodyPr>
            <a:normAutofit/>
          </a:bodyPr>
          <a:lstStyle/>
          <a:p>
            <a:pPr algn="just">
              <a:lnSpc>
                <a:spcPct val="115000"/>
              </a:lnSpc>
              <a:spcAft>
                <a:spcPts val="1000"/>
              </a:spcAft>
            </a:pPr>
            <a:endPar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endParaRPr>
          </a:p>
          <a:p>
            <a:pPr algn="just">
              <a:lnSpc>
                <a:spcPct val="115000"/>
              </a:lnSpc>
              <a:spcAft>
                <a:spcPts val="1000"/>
              </a:spcAft>
            </a:pPr>
            <a:r>
              <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rPr>
              <a:t>Will </a:t>
            </a:r>
            <a:r>
              <a:rPr lang="en-GB" sz="1600" dirty="0">
                <a:solidFill>
                  <a:prstClr val="black">
                    <a:lumMod val="85000"/>
                    <a:lumOff val="15000"/>
                  </a:prstClr>
                </a:solidFill>
                <a:latin typeface="Arial" panose="020B0604020202020204" pitchFamily="34" charset="0"/>
                <a:ea typeface="Calibri"/>
                <a:cs typeface="Arial" panose="020B0604020202020204" pitchFamily="34" charset="0"/>
              </a:rPr>
              <a:t>be staggered in the first </a:t>
            </a:r>
            <a:r>
              <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rPr>
              <a:t>year.</a:t>
            </a:r>
            <a:endParaRPr lang="en-GB" sz="1600" dirty="0">
              <a:solidFill>
                <a:prstClr val="black">
                  <a:lumMod val="85000"/>
                  <a:lumOff val="15000"/>
                </a:prstClr>
              </a:solidFill>
              <a:latin typeface="Arial" panose="020B0604020202020204" pitchFamily="34" charset="0"/>
              <a:ea typeface="Calibri"/>
              <a:cs typeface="Arial" panose="020B0604020202020204" pitchFamily="34" charset="0"/>
            </a:endParaRPr>
          </a:p>
          <a:p>
            <a:pPr algn="just">
              <a:lnSpc>
                <a:spcPct val="115000"/>
              </a:lnSpc>
              <a:spcAft>
                <a:spcPts val="1000"/>
              </a:spcAft>
            </a:pPr>
            <a:r>
              <a:rPr lang="en-GB" sz="1600" dirty="0">
                <a:solidFill>
                  <a:prstClr val="black">
                    <a:lumMod val="85000"/>
                    <a:lumOff val="15000"/>
                  </a:prstClr>
                </a:solidFill>
                <a:latin typeface="Arial" panose="020B0604020202020204" pitchFamily="34" charset="0"/>
                <a:ea typeface="Calibri"/>
                <a:cs typeface="Arial" panose="020B0604020202020204" pitchFamily="34" charset="0"/>
              </a:rPr>
              <a:t>Parents </a:t>
            </a:r>
            <a:r>
              <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rPr>
              <a:t>and </a:t>
            </a:r>
            <a:r>
              <a:rPr lang="en-GB" sz="1600" dirty="0">
                <a:solidFill>
                  <a:prstClr val="black">
                    <a:lumMod val="85000"/>
                    <a:lumOff val="15000"/>
                  </a:prstClr>
                </a:solidFill>
                <a:latin typeface="Arial" panose="020B0604020202020204" pitchFamily="34" charset="0"/>
                <a:ea typeface="Calibri"/>
                <a:cs typeface="Arial" panose="020B0604020202020204" pitchFamily="34" charset="0"/>
              </a:rPr>
              <a:t>Carers can monitor </a:t>
            </a:r>
            <a:r>
              <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rPr>
              <a:t>homework via ‘Show </a:t>
            </a:r>
            <a:r>
              <a:rPr lang="en-GB" sz="1600" dirty="0">
                <a:solidFill>
                  <a:prstClr val="black">
                    <a:lumMod val="85000"/>
                    <a:lumOff val="15000"/>
                  </a:prstClr>
                </a:solidFill>
                <a:latin typeface="Arial" panose="020B0604020202020204" pitchFamily="34" charset="0"/>
                <a:ea typeface="Calibri"/>
                <a:cs typeface="Arial" panose="020B0604020202020204" pitchFamily="34" charset="0"/>
              </a:rPr>
              <a:t>My </a:t>
            </a:r>
            <a:r>
              <a:rPr lang="en-GB" sz="1600" dirty="0" smtClean="0">
                <a:solidFill>
                  <a:prstClr val="black">
                    <a:lumMod val="85000"/>
                    <a:lumOff val="15000"/>
                  </a:prstClr>
                </a:solidFill>
                <a:latin typeface="Arial" panose="020B0604020202020204" pitchFamily="34" charset="0"/>
                <a:ea typeface="Calibri"/>
                <a:cs typeface="Arial" panose="020B0604020202020204" pitchFamily="34" charset="0"/>
              </a:rPr>
              <a:t>Homework.’</a:t>
            </a:r>
          </a:p>
          <a:p>
            <a:pPr marL="0" indent="0">
              <a:lnSpc>
                <a:spcPct val="115000"/>
              </a:lnSpc>
              <a:spcAft>
                <a:spcPts val="1000"/>
              </a:spcAft>
              <a:buNone/>
            </a:pPr>
            <a:endParaRPr lang="en-GB" sz="2400" dirty="0">
              <a:solidFill>
                <a:prstClr val="black">
                  <a:lumMod val="85000"/>
                  <a:lumOff val="15000"/>
                </a:prstClr>
              </a:solidFill>
              <a:latin typeface="Calibri" panose="020F0502020204030204" pitchFamily="34" charset="0"/>
              <a:ea typeface="Calibri"/>
              <a:cs typeface="Times New Roman"/>
            </a:endParaRPr>
          </a:p>
          <a:p>
            <a:pPr>
              <a:lnSpc>
                <a:spcPct val="115000"/>
              </a:lnSpc>
              <a:spcAft>
                <a:spcPts val="1000"/>
              </a:spcAft>
            </a:pPr>
            <a:endParaRPr lang="en-GB" sz="2400" u="sng" dirty="0">
              <a:solidFill>
                <a:prstClr val="black"/>
              </a:solidFill>
              <a:latin typeface="Calibri" panose="020F0502020204030204" pitchFamily="34" charset="0"/>
              <a:ea typeface="Calibri"/>
              <a:cs typeface="Times New Roman"/>
            </a:endParaRPr>
          </a:p>
          <a:p>
            <a:pPr marL="0" indent="0">
              <a:buNone/>
            </a:pPr>
            <a:endParaRPr lang="en-US" sz="2400" dirty="0">
              <a:solidFill>
                <a:prstClr val="black"/>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9"/>
          <p:cNvPicPr>
            <a:picLocks noChangeAspect="1"/>
          </p:cNvPicPr>
          <p:nvPr/>
        </p:nvPicPr>
        <p:blipFill>
          <a:blip r:embed="rId3"/>
          <a:stretch>
            <a:fillRect/>
          </a:stretch>
        </p:blipFill>
        <p:spPr>
          <a:xfrm>
            <a:off x="2193767" y="3319156"/>
            <a:ext cx="1671651" cy="1084476"/>
          </a:xfrm>
          <a:prstGeom prst="rect">
            <a:avLst/>
          </a:prstGeom>
        </p:spPr>
      </p:pic>
      <p:graphicFrame>
        <p:nvGraphicFramePr>
          <p:cNvPr id="11" name="Table 10"/>
          <p:cNvGraphicFramePr>
            <a:graphicFrameLocks noGrp="1"/>
          </p:cNvGraphicFramePr>
          <p:nvPr>
            <p:extLst/>
          </p:nvPr>
        </p:nvGraphicFramePr>
        <p:xfrm>
          <a:off x="1888837" y="4945760"/>
          <a:ext cx="8428170" cy="1590855"/>
        </p:xfrm>
        <a:graphic>
          <a:graphicData uri="http://schemas.openxmlformats.org/drawingml/2006/table">
            <a:tbl>
              <a:tblPr firstRow="1" firstCol="1" bandRow="1">
                <a:tableStyleId>{5C22544A-7EE6-4342-B048-85BDC9FD1C3A}</a:tableStyleId>
              </a:tblPr>
              <a:tblGrid>
                <a:gridCol w="4214085">
                  <a:extLst>
                    <a:ext uri="{9D8B030D-6E8A-4147-A177-3AD203B41FA5}">
                      <a16:colId xmlns:a16="http://schemas.microsoft.com/office/drawing/2014/main" val="1061794064"/>
                    </a:ext>
                  </a:extLst>
                </a:gridCol>
                <a:gridCol w="4214085">
                  <a:extLst>
                    <a:ext uri="{9D8B030D-6E8A-4147-A177-3AD203B41FA5}">
                      <a16:colId xmlns:a16="http://schemas.microsoft.com/office/drawing/2014/main" val="3093736328"/>
                    </a:ext>
                  </a:extLst>
                </a:gridCol>
              </a:tblGrid>
              <a:tr h="246788">
                <a:tc>
                  <a:txBody>
                    <a:bodyPr/>
                    <a:lstStyle/>
                    <a:p>
                      <a:pPr>
                        <a:spcAft>
                          <a:spcPts val="0"/>
                        </a:spcAft>
                      </a:pPr>
                      <a:r>
                        <a:rPr lang="en-GB" sz="2000" u="sng" dirty="0">
                          <a:effectLst/>
                        </a:rPr>
                        <a:t>Term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tc>
                  <a:txBody>
                    <a:bodyPr/>
                    <a:lstStyle/>
                    <a:p>
                      <a:pPr>
                        <a:spcAft>
                          <a:spcPts val="0"/>
                        </a:spcAft>
                      </a:pPr>
                      <a:r>
                        <a:rPr lang="en-GB" sz="2000" u="sng" dirty="0">
                          <a:effectLst/>
                        </a:rPr>
                        <a:t>Subjects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extLst>
                  <a:ext uri="{0D108BD9-81ED-4DB2-BD59-A6C34878D82A}">
                    <a16:rowId xmlns:a16="http://schemas.microsoft.com/office/drawing/2014/main" val="204661444"/>
                  </a:ext>
                </a:extLst>
              </a:tr>
              <a:tr h="246788">
                <a:tc>
                  <a:txBody>
                    <a:bodyPr/>
                    <a:lstStyle/>
                    <a:p>
                      <a:pPr>
                        <a:spcAft>
                          <a:spcPts val="0"/>
                        </a:spcAft>
                      </a:pPr>
                      <a:r>
                        <a:rPr lang="en-GB" sz="2000" dirty="0">
                          <a:effectLst/>
                        </a:rPr>
                        <a:t>Autumn Term 1 (Sept/Oct)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tc>
                  <a:txBody>
                    <a:bodyPr/>
                    <a:lstStyle/>
                    <a:p>
                      <a:pPr>
                        <a:spcAft>
                          <a:spcPts val="0"/>
                        </a:spcAft>
                      </a:pPr>
                      <a:r>
                        <a:rPr lang="en-GB" sz="1600" dirty="0">
                          <a:effectLst/>
                        </a:rPr>
                        <a:t>English, Maths, Science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extLst>
                  <a:ext uri="{0D108BD9-81ED-4DB2-BD59-A6C34878D82A}">
                    <a16:rowId xmlns:a16="http://schemas.microsoft.com/office/drawing/2014/main" val="2009224142"/>
                  </a:ext>
                </a:extLst>
              </a:tr>
              <a:tr h="246788">
                <a:tc>
                  <a:txBody>
                    <a:bodyPr/>
                    <a:lstStyle/>
                    <a:p>
                      <a:pPr>
                        <a:spcAft>
                          <a:spcPts val="0"/>
                        </a:spcAft>
                      </a:pPr>
                      <a:r>
                        <a:rPr lang="en-GB" sz="2000" dirty="0">
                          <a:effectLst/>
                        </a:rPr>
                        <a:t>Autumn Term 2 (Nov/Dec)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tc>
                  <a:txBody>
                    <a:bodyPr/>
                    <a:lstStyle/>
                    <a:p>
                      <a:pPr>
                        <a:spcAft>
                          <a:spcPts val="0"/>
                        </a:spcAft>
                      </a:pPr>
                      <a:r>
                        <a:rPr lang="en-GB" sz="1600" dirty="0" smtClean="0">
                          <a:effectLst/>
                        </a:rPr>
                        <a:t>Art, Dance, Drama, English</a:t>
                      </a:r>
                      <a:r>
                        <a:rPr lang="en-GB" sz="1600" dirty="0">
                          <a:effectLst/>
                        </a:rPr>
                        <a:t>, </a:t>
                      </a:r>
                      <a:r>
                        <a:rPr lang="en-GB" sz="1600" dirty="0" smtClean="0">
                          <a:effectLst/>
                        </a:rPr>
                        <a:t>Humanities, Maths</a:t>
                      </a:r>
                      <a:r>
                        <a:rPr lang="en-GB" sz="1600" dirty="0">
                          <a:effectLst/>
                        </a:rPr>
                        <a:t>, </a:t>
                      </a:r>
                      <a:r>
                        <a:rPr lang="en-GB" sz="1600" dirty="0" smtClean="0">
                          <a:effectLst/>
                        </a:rPr>
                        <a:t>MFL, Music, RE, Science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extLst>
                  <a:ext uri="{0D108BD9-81ED-4DB2-BD59-A6C34878D82A}">
                    <a16:rowId xmlns:a16="http://schemas.microsoft.com/office/drawing/2014/main" val="1837680371"/>
                  </a:ext>
                </a:extLst>
              </a:tr>
              <a:tr h="493575">
                <a:tc>
                  <a:txBody>
                    <a:bodyPr/>
                    <a:lstStyle/>
                    <a:p>
                      <a:pPr>
                        <a:spcAft>
                          <a:spcPts val="0"/>
                        </a:spcAft>
                      </a:pPr>
                      <a:r>
                        <a:rPr lang="en-GB" sz="2000" dirty="0">
                          <a:effectLst/>
                        </a:rPr>
                        <a:t>Spring Term/Summer Term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tc>
                  <a:txBody>
                    <a:bodyPr/>
                    <a:lstStyle/>
                    <a:p>
                      <a:pPr>
                        <a:spcAft>
                          <a:spcPts val="0"/>
                        </a:spcAft>
                      </a:pPr>
                      <a:r>
                        <a:rPr lang="en-GB" sz="1600" dirty="0">
                          <a:effectLst/>
                        </a:rPr>
                        <a:t>All subjects set homework as per homework policy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00959" marR="100959" marT="0" marB="0"/>
                </a:tc>
                <a:extLst>
                  <a:ext uri="{0D108BD9-81ED-4DB2-BD59-A6C34878D82A}">
                    <a16:rowId xmlns:a16="http://schemas.microsoft.com/office/drawing/2014/main" val="44940782"/>
                  </a:ext>
                </a:extLst>
              </a:tr>
            </a:tbl>
          </a:graphicData>
        </a:graphic>
      </p:graphicFrame>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6836852" y="1889335"/>
            <a:ext cx="4086071" cy="2541033"/>
          </a:xfrm>
          <a:prstGeom prst="rect">
            <a:avLst/>
          </a:prstGeom>
        </p:spPr>
      </p:pic>
    </p:spTree>
    <p:extLst>
      <p:ext uri="{BB962C8B-B14F-4D97-AF65-F5344CB8AC3E}">
        <p14:creationId xmlns:p14="http://schemas.microsoft.com/office/powerpoint/2010/main" val="4259525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Design and Technology</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Design </a:t>
            </a:r>
            <a:r>
              <a:rPr lang="en-GB" sz="1600" dirty="0" smtClean="0">
                <a:latin typeface="Arial" panose="020B0604020202020204" pitchFamily="34" charset="0"/>
                <a:cs typeface="Arial" panose="020B0604020202020204" pitchFamily="34" charset="0"/>
              </a:rPr>
              <a:t>and </a:t>
            </a:r>
            <a:r>
              <a:rPr lang="en-GB" sz="1600" dirty="0">
                <a:latin typeface="Arial" panose="020B0604020202020204" pitchFamily="34" charset="0"/>
                <a:cs typeface="Arial" panose="020B0604020202020204" pitchFamily="34" charset="0"/>
              </a:rPr>
              <a:t>Technology involves exploring how and why the everyday things around us are designed and made.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You </a:t>
            </a:r>
            <a:r>
              <a:rPr lang="en-GB" sz="1600" dirty="0">
                <a:latin typeface="Arial" panose="020B0604020202020204" pitchFamily="34" charset="0"/>
                <a:cs typeface="Arial" panose="020B0604020202020204" pitchFamily="34" charset="0"/>
              </a:rPr>
              <a:t>will learn how to design and make products using a range of materials, as well as </a:t>
            </a:r>
            <a:r>
              <a:rPr lang="en-GB" sz="1600" dirty="0" smtClean="0">
                <a:latin typeface="Arial" panose="020B0604020202020204" pitchFamily="34" charset="0"/>
                <a:cs typeface="Arial" panose="020B0604020202020204" pitchFamily="34" charset="0"/>
              </a:rPr>
              <a:t>learn </a:t>
            </a:r>
            <a:r>
              <a:rPr lang="en-GB" sz="1600" dirty="0">
                <a:latin typeface="Arial" panose="020B0604020202020204" pitchFamily="34" charset="0"/>
                <a:cs typeface="Arial" panose="020B0604020202020204" pitchFamily="34" charset="0"/>
              </a:rPr>
              <a:t>how to design using pencil and </a:t>
            </a:r>
            <a:r>
              <a:rPr lang="en-GB" sz="1600" dirty="0" smtClean="0">
                <a:latin typeface="Arial" panose="020B0604020202020204" pitchFamily="34" charset="0"/>
                <a:cs typeface="Arial" panose="020B0604020202020204" pitchFamily="34" charset="0"/>
              </a:rPr>
              <a:t>paper and also use</a:t>
            </a:r>
            <a:r>
              <a:rPr lang="en-GB" sz="1600" dirty="0">
                <a:latin typeface="Arial" panose="020B0604020202020204" pitchFamily="34" charset="0"/>
                <a:cs typeface="Arial" panose="020B0604020202020204" pitchFamily="34" charset="0"/>
              </a:rPr>
              <a:t> computer aided design.</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You </a:t>
            </a:r>
            <a:r>
              <a:rPr lang="en-GB" sz="1600" dirty="0">
                <a:latin typeface="Arial" panose="020B0604020202020204" pitchFamily="34" charset="0"/>
                <a:cs typeface="Arial" panose="020B0604020202020204" pitchFamily="34" charset="0"/>
              </a:rPr>
              <a:t>will be taught how to safely make products with wood and plastic as well as exploring where the materials we use come from, how they are made and how they affect the environment.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 Kent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Content Placeholder 2"/>
          <p:cNvPicPr>
            <a:picLocks noGrp="1" noChangeAspect="1"/>
          </p:cNvPicPr>
          <p:nvPr>
            <p:ph sz="half" idx="2"/>
          </p:nvPr>
        </p:nvPicPr>
        <p:blipFill>
          <a:blip r:embed="rId3"/>
          <a:stretch>
            <a:fillRect/>
          </a:stretch>
        </p:blipFill>
        <p:spPr>
          <a:xfrm>
            <a:off x="6197600" y="2468711"/>
            <a:ext cx="5384800" cy="2788940"/>
          </a:xfrm>
          <a:prstGeom prst="rect">
            <a:avLst/>
          </a:prstGeom>
        </p:spPr>
      </p:pic>
    </p:spTree>
    <p:extLst>
      <p:ext uri="{BB962C8B-B14F-4D97-AF65-F5344CB8AC3E}">
        <p14:creationId xmlns:p14="http://schemas.microsoft.com/office/powerpoint/2010/main" val="2296559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t>
            </a:r>
            <a:r>
              <a:rPr lang="en-GB" dirty="0"/>
              <a:t>Business and Computing</a:t>
            </a:r>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Welcome to Reigate School Computing Department. </a:t>
            </a:r>
            <a:r>
              <a:rPr lang="en-GB" sz="1600" dirty="0" smtClean="0">
                <a:latin typeface="Arial" panose="020B0604020202020204" pitchFamily="34" charset="0"/>
                <a:cs typeface="Arial" panose="020B0604020202020204" pitchFamily="34" charset="0"/>
              </a:rPr>
              <a:t> At </a:t>
            </a:r>
            <a:r>
              <a:rPr lang="en-GB" sz="1600" dirty="0">
                <a:latin typeface="Arial" panose="020B0604020202020204" pitchFamily="34" charset="0"/>
                <a:cs typeface="Arial" panose="020B0604020202020204" pitchFamily="34" charset="0"/>
              </a:rPr>
              <a:t>Reigate School you will have Computing lessons once a week and you will get to learn about Computers, Media and Business. </a:t>
            </a:r>
            <a:endParaRPr lang="en-GB" sz="1600" dirty="0" smtClean="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will learn about how computers work and use them to create and edit digital video with music, voice overs and exciting visual effects. You </a:t>
            </a:r>
            <a:r>
              <a:rPr lang="en-GB" sz="1600" dirty="0">
                <a:latin typeface="Arial" panose="020B0604020202020204" pitchFamily="34" charset="0"/>
                <a:cs typeface="Arial" panose="020B0604020202020204" pitchFamily="34" charset="0"/>
              </a:rPr>
              <a:t>will learn about the basics of programming and develop your very own games using the scratch programming </a:t>
            </a:r>
            <a:r>
              <a:rPr lang="en-GB" sz="1600" dirty="0" smtClean="0">
                <a:latin typeface="Arial" panose="020B0604020202020204" pitchFamily="34" charset="0"/>
                <a:cs typeface="Arial" panose="020B0604020202020204" pitchFamily="34" charset="0"/>
              </a:rPr>
              <a:t>language and we will also be investigating ways of creating a public event and making it popular with people in the local area. </a:t>
            </a:r>
          </a:p>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Mr Moore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Content Placeholder 2"/>
          <p:cNvPicPr>
            <a:picLocks noGrp="1" noChangeAspect="1"/>
          </p:cNvPicPr>
          <p:nvPr>
            <p:ph sz="half" idx="2"/>
          </p:nvPr>
        </p:nvPicPr>
        <p:blipFill>
          <a:blip r:embed="rId3"/>
          <a:stretch>
            <a:fillRect/>
          </a:stretch>
        </p:blipFill>
        <p:spPr>
          <a:xfrm>
            <a:off x="6197600" y="2269395"/>
            <a:ext cx="5384800" cy="3187573"/>
          </a:xfrm>
          <a:prstGeom prst="rect">
            <a:avLst/>
          </a:prstGeom>
        </p:spPr>
      </p:pic>
    </p:spTree>
    <p:extLst>
      <p:ext uri="{BB962C8B-B14F-4D97-AF65-F5344CB8AC3E}">
        <p14:creationId xmlns:p14="http://schemas.microsoft.com/office/powerpoint/2010/main" val="3921164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Drama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fontScale="92500"/>
          </a:bodyPr>
          <a:lstStyle/>
          <a:p>
            <a:pPr marL="0" indent="0" algn="just">
              <a:buNone/>
            </a:pPr>
            <a:r>
              <a:rPr lang="en-GB" sz="1600" dirty="0">
                <a:latin typeface="Arial" panose="020B0604020202020204" pitchFamily="34" charset="0"/>
                <a:cs typeface="Arial" panose="020B0604020202020204" pitchFamily="34" charset="0"/>
              </a:rPr>
              <a:t>Welcome to Drama!  In Drama you will be introduced to the wonderful world of the theatre and performance!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You </a:t>
            </a:r>
            <a:r>
              <a:rPr lang="en-GB" sz="1600" dirty="0">
                <a:latin typeface="Arial" panose="020B0604020202020204" pitchFamily="34" charset="0"/>
                <a:cs typeface="Arial" panose="020B0604020202020204" pitchFamily="34" charset="0"/>
              </a:rPr>
              <a:t>will learn techniques such as role-play, hot seating and freeze frames. </a:t>
            </a:r>
            <a:r>
              <a:rPr lang="en-GB" sz="1600" dirty="0" smtClean="0">
                <a:latin typeface="Arial" panose="020B0604020202020204" pitchFamily="34" charset="0"/>
                <a:cs typeface="Arial" panose="020B0604020202020204" pitchFamily="34" charset="0"/>
              </a:rPr>
              <a:t> You </a:t>
            </a:r>
            <a:r>
              <a:rPr lang="en-GB" sz="1600" dirty="0">
                <a:latin typeface="Arial" panose="020B0604020202020204" pitchFamily="34" charset="0"/>
                <a:cs typeface="Arial" panose="020B0604020202020204" pitchFamily="34" charset="0"/>
              </a:rPr>
              <a:t>will also learn </a:t>
            </a:r>
            <a:r>
              <a:rPr lang="en-GB" sz="1600" dirty="0" smtClean="0">
                <a:latin typeface="Arial" panose="020B0604020202020204" pitchFamily="34" charset="0"/>
                <a:cs typeface="Arial" panose="020B0604020202020204" pitchFamily="34" charset="0"/>
              </a:rPr>
              <a:t>performing skills as well as an introduction to various dramatic theorists and their styles.</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Schemes </a:t>
            </a:r>
            <a:r>
              <a:rPr lang="en-GB" sz="1600" dirty="0">
                <a:latin typeface="Arial" panose="020B0604020202020204" pitchFamily="34" charset="0"/>
                <a:cs typeface="Arial" panose="020B0604020202020204" pitchFamily="34" charset="0"/>
              </a:rPr>
              <a:t>of work include </a:t>
            </a:r>
            <a:r>
              <a:rPr lang="en-GB" sz="1600" dirty="0" smtClean="0">
                <a:latin typeface="Arial" panose="020B0604020202020204" pitchFamily="34" charset="0"/>
                <a:cs typeface="Arial" panose="020B0604020202020204" pitchFamily="34" charset="0"/>
              </a:rPr>
              <a:t>scripted work based on the plays of Bloods Brothers and Room 13 and devising (where you create your own one act play from scratch). These are all designed to help you understand, appreciate and enjoy drama – be it performing, planning or backstage roles.</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hope Drama will help you develop a better understanding of yourselves, of others and the world around you!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 </a:t>
            </a:r>
            <a:r>
              <a:rPr lang="en-GB" sz="1600" dirty="0" smtClean="0">
                <a:latin typeface="Arial" panose="020B0604020202020204" pitchFamily="34" charset="0"/>
                <a:cs typeface="Arial" panose="020B0604020202020204" pitchFamily="34" charset="0"/>
              </a:rPr>
              <a:t>Kirby &amp; Mr Jones – Drama Department</a:t>
            </a:r>
            <a:endParaRPr lang="en-GB" sz="1600" dirty="0">
              <a:latin typeface="Arial" panose="020B0604020202020204" pitchFamily="34" charset="0"/>
              <a:cs typeface="Arial" panose="020B0604020202020204" pitchFamily="34" charset="0"/>
            </a:endParaRP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108" y="2152998"/>
            <a:ext cx="5107811" cy="3413536"/>
          </a:xfrm>
          <a:prstGeom prst="rect">
            <a:avLst/>
          </a:prstGeom>
        </p:spPr>
      </p:pic>
    </p:spTree>
    <p:extLst>
      <p:ext uri="{BB962C8B-B14F-4D97-AF65-F5344CB8AC3E}">
        <p14:creationId xmlns:p14="http://schemas.microsoft.com/office/powerpoint/2010/main" val="1168008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Art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fontScale="92500" lnSpcReduction="20000"/>
          </a:bodyPr>
          <a:lstStyle/>
          <a:p>
            <a:pPr marL="0" indent="0" algn="just">
              <a:buNone/>
            </a:pPr>
            <a:endParaRPr lang="en-GB" sz="1700" dirty="0" smtClean="0">
              <a:latin typeface="Arial" panose="020B0604020202020204" pitchFamily="34" charset="0"/>
              <a:cs typeface="Arial" panose="020B0604020202020204" pitchFamily="34" charset="0"/>
            </a:endParaRPr>
          </a:p>
          <a:p>
            <a:pPr marL="0" indent="0" algn="just">
              <a:buNone/>
            </a:pPr>
            <a:r>
              <a:rPr lang="en-GB" sz="1700" dirty="0" smtClean="0">
                <a:latin typeface="Arial" panose="020B0604020202020204" pitchFamily="34" charset="0"/>
                <a:cs typeface="Arial" panose="020B0604020202020204" pitchFamily="34" charset="0"/>
              </a:rPr>
              <a:t>Welcome </a:t>
            </a:r>
            <a:r>
              <a:rPr lang="en-GB" sz="1700" dirty="0">
                <a:latin typeface="Arial" panose="020B0604020202020204" pitchFamily="34" charset="0"/>
                <a:cs typeface="Arial" panose="020B0604020202020204" pitchFamily="34" charset="0"/>
              </a:rPr>
              <a:t>to Art! </a:t>
            </a:r>
            <a:r>
              <a:rPr lang="en-GB" sz="1700" dirty="0" smtClean="0">
                <a:latin typeface="Arial" panose="020B0604020202020204" pitchFamily="34" charset="0"/>
                <a:cs typeface="Arial" panose="020B0604020202020204" pitchFamily="34" charset="0"/>
              </a:rPr>
              <a:t> My </a:t>
            </a:r>
            <a:r>
              <a:rPr lang="en-GB" sz="1700" dirty="0">
                <a:latin typeface="Arial" panose="020B0604020202020204" pitchFamily="34" charset="0"/>
                <a:cs typeface="Arial" panose="020B0604020202020204" pitchFamily="34" charset="0"/>
              </a:rPr>
              <a:t>name is Mrs Wilson and I am </a:t>
            </a:r>
            <a:r>
              <a:rPr lang="en-GB" sz="1700" dirty="0" smtClean="0">
                <a:latin typeface="Arial" panose="020B0604020202020204" pitchFamily="34" charset="0"/>
                <a:cs typeface="Arial" panose="020B0604020202020204" pitchFamily="34" charset="0"/>
              </a:rPr>
              <a:t>Head </a:t>
            </a:r>
            <a:r>
              <a:rPr lang="en-GB" sz="1700" dirty="0">
                <a:latin typeface="Arial" panose="020B0604020202020204" pitchFamily="34" charset="0"/>
                <a:cs typeface="Arial" panose="020B0604020202020204" pitchFamily="34" charset="0"/>
              </a:rPr>
              <a:t>of Creative Arts at Reigate School: Art, Music, Drama and Dance! </a:t>
            </a:r>
            <a:r>
              <a:rPr lang="en-GB" sz="1700" dirty="0" smtClean="0">
                <a:latin typeface="Arial" panose="020B0604020202020204" pitchFamily="34" charset="0"/>
                <a:cs typeface="Arial" panose="020B0604020202020204" pitchFamily="34" charset="0"/>
              </a:rPr>
              <a:t> In </a:t>
            </a:r>
            <a:r>
              <a:rPr lang="en-GB" sz="1700" dirty="0">
                <a:latin typeface="Arial" panose="020B0604020202020204" pitchFamily="34" charset="0"/>
                <a:cs typeface="Arial" panose="020B0604020202020204" pitchFamily="34" charset="0"/>
              </a:rPr>
              <a:t>Art you will be taught by </a:t>
            </a:r>
            <a:r>
              <a:rPr lang="en-GB" sz="1700" dirty="0" smtClean="0">
                <a:latin typeface="Arial" panose="020B0604020202020204" pitchFamily="34" charset="0"/>
                <a:cs typeface="Arial" panose="020B0604020202020204" pitchFamily="34" charset="0"/>
              </a:rPr>
              <a:t>Mrs </a:t>
            </a:r>
            <a:r>
              <a:rPr lang="en-GB" sz="1700" dirty="0">
                <a:latin typeface="Arial" panose="020B0604020202020204" pitchFamily="34" charset="0"/>
                <a:cs typeface="Arial" panose="020B0604020202020204" pitchFamily="34" charset="0"/>
              </a:rPr>
              <a:t>Hartnett, </a:t>
            </a:r>
            <a:r>
              <a:rPr lang="en-GB" sz="1700" dirty="0" smtClean="0">
                <a:latin typeface="Arial" panose="020B0604020202020204" pitchFamily="34" charset="0"/>
                <a:cs typeface="Arial" panose="020B0604020202020204" pitchFamily="34" charset="0"/>
              </a:rPr>
              <a:t>Mrs </a:t>
            </a:r>
            <a:r>
              <a:rPr lang="en-GB" sz="1700" dirty="0">
                <a:latin typeface="Arial" panose="020B0604020202020204" pitchFamily="34" charset="0"/>
                <a:cs typeface="Arial" panose="020B0604020202020204" pitchFamily="34" charset="0"/>
              </a:rPr>
              <a:t>Skinner or me! </a:t>
            </a:r>
            <a:r>
              <a:rPr lang="en-GB" sz="1700" dirty="0" smtClean="0">
                <a:latin typeface="Arial" panose="020B0604020202020204" pitchFamily="34" charset="0"/>
                <a:cs typeface="Arial" panose="020B0604020202020204" pitchFamily="34" charset="0"/>
              </a:rPr>
              <a:t> We </a:t>
            </a:r>
            <a:r>
              <a:rPr lang="en-GB" sz="1700" dirty="0">
                <a:latin typeface="Arial" panose="020B0604020202020204" pitchFamily="34" charset="0"/>
                <a:cs typeface="Arial" panose="020B0604020202020204" pitchFamily="34" charset="0"/>
              </a:rPr>
              <a:t>will spend time going over some basic drawing and painting skills and learning to do some of those things that can be challenging - drawing and shading, mixing colours and painting skilfully!  </a:t>
            </a:r>
            <a:endParaRPr lang="en-GB" sz="1700" dirty="0" smtClean="0">
              <a:latin typeface="Arial" panose="020B0604020202020204" pitchFamily="34" charset="0"/>
              <a:cs typeface="Arial" panose="020B0604020202020204" pitchFamily="34" charset="0"/>
            </a:endParaRPr>
          </a:p>
          <a:p>
            <a:pPr marL="0" indent="0" algn="just">
              <a:buNone/>
            </a:pPr>
            <a:endParaRPr lang="en-GB" sz="1700" dirty="0">
              <a:latin typeface="Arial" panose="020B0604020202020204" pitchFamily="34" charset="0"/>
              <a:cs typeface="Arial" panose="020B0604020202020204" pitchFamily="34" charset="0"/>
            </a:endParaRPr>
          </a:p>
          <a:p>
            <a:pPr marL="0" indent="0" algn="just">
              <a:buNone/>
            </a:pPr>
            <a:r>
              <a:rPr lang="en-GB" sz="1700" dirty="0" smtClean="0">
                <a:latin typeface="Arial" panose="020B0604020202020204" pitchFamily="34" charset="0"/>
                <a:cs typeface="Arial" panose="020B0604020202020204" pitchFamily="34" charset="0"/>
              </a:rPr>
              <a:t>We </a:t>
            </a:r>
            <a:r>
              <a:rPr lang="en-GB" sz="1700" dirty="0">
                <a:latin typeface="Arial" panose="020B0604020202020204" pitchFamily="34" charset="0"/>
                <a:cs typeface="Arial" panose="020B0604020202020204" pitchFamily="34" charset="0"/>
              </a:rPr>
              <a:t>will also be looking at how art has changed through time, by learning to analyse different pieces of art! </a:t>
            </a:r>
            <a:r>
              <a:rPr lang="en-GB" sz="1700" dirty="0" smtClean="0">
                <a:latin typeface="Arial" panose="020B0604020202020204" pitchFamily="34" charset="0"/>
                <a:cs typeface="Arial" panose="020B0604020202020204" pitchFamily="34" charset="0"/>
              </a:rPr>
              <a:t> You </a:t>
            </a:r>
            <a:r>
              <a:rPr lang="en-GB" sz="1700" dirty="0">
                <a:latin typeface="Arial" panose="020B0604020202020204" pitchFamily="34" charset="0"/>
                <a:cs typeface="Arial" panose="020B0604020202020204" pitchFamily="34" charset="0"/>
              </a:rPr>
              <a:t>will discover that a lot of what we do in Art is about experimenting and trying new ways of seeing, thinking and working, so expect to make lots of mistakes on your art journey, all part of the fun! </a:t>
            </a:r>
            <a:endParaRPr lang="en-GB" sz="1700" dirty="0" smtClean="0">
              <a:latin typeface="Arial" panose="020B0604020202020204" pitchFamily="34" charset="0"/>
              <a:cs typeface="Arial" panose="020B0604020202020204" pitchFamily="34" charset="0"/>
            </a:endParaRPr>
          </a:p>
          <a:p>
            <a:pPr marL="0" indent="0" algn="just">
              <a:buNone/>
            </a:pPr>
            <a:endParaRPr lang="en-GB" sz="1700" dirty="0">
              <a:latin typeface="Arial" panose="020B0604020202020204" pitchFamily="34" charset="0"/>
              <a:cs typeface="Arial" panose="020B0604020202020204" pitchFamily="34" charset="0"/>
            </a:endParaRPr>
          </a:p>
          <a:p>
            <a:pPr marL="0" indent="0" algn="just">
              <a:buNone/>
            </a:pPr>
            <a:r>
              <a:rPr lang="en-GB" sz="1700" dirty="0" smtClean="0">
                <a:latin typeface="Arial" panose="020B0604020202020204" pitchFamily="34" charset="0"/>
                <a:cs typeface="Arial" panose="020B0604020202020204" pitchFamily="34" charset="0"/>
              </a:rPr>
              <a:t>We </a:t>
            </a:r>
            <a:r>
              <a:rPr lang="en-GB" sz="1700" dirty="0">
                <a:latin typeface="Arial" panose="020B0604020202020204" pitchFamily="34" charset="0"/>
                <a:cs typeface="Arial" panose="020B0604020202020204" pitchFamily="34" charset="0"/>
              </a:rPr>
              <a:t>hope that you enjoy Art lessons and hope also to see some of you in </a:t>
            </a:r>
            <a:r>
              <a:rPr lang="en-GB" sz="1700" dirty="0" smtClean="0">
                <a:latin typeface="Arial" panose="020B0604020202020204" pitchFamily="34" charset="0"/>
                <a:cs typeface="Arial" panose="020B0604020202020204" pitchFamily="34" charset="0"/>
              </a:rPr>
              <a:t>Art </a:t>
            </a:r>
            <a:r>
              <a:rPr lang="en-GB" sz="1700" dirty="0">
                <a:latin typeface="Arial" panose="020B0604020202020204" pitchFamily="34" charset="0"/>
                <a:cs typeface="Arial" panose="020B0604020202020204" pitchFamily="34" charset="0"/>
              </a:rPr>
              <a:t>C</a:t>
            </a:r>
            <a:r>
              <a:rPr lang="en-GB" sz="1700" dirty="0" smtClean="0">
                <a:latin typeface="Arial" panose="020B0604020202020204" pitchFamily="34" charset="0"/>
                <a:cs typeface="Arial" panose="020B0604020202020204" pitchFamily="34" charset="0"/>
              </a:rPr>
              <a:t>lub</a:t>
            </a:r>
            <a:r>
              <a:rPr lang="en-GB" sz="1700" dirty="0">
                <a:latin typeface="Arial" panose="020B0604020202020204" pitchFamily="34" charset="0"/>
                <a:cs typeface="Arial" panose="020B0604020202020204" pitchFamily="34" charset="0"/>
              </a:rPr>
              <a:t>!</a:t>
            </a:r>
          </a:p>
          <a:p>
            <a:pPr marL="0" indent="0" algn="just">
              <a:buNone/>
            </a:pPr>
            <a:r>
              <a:rPr lang="en-GB" sz="1700" dirty="0">
                <a:latin typeface="Arial" panose="020B0604020202020204" pitchFamily="34" charset="0"/>
                <a:cs typeface="Arial" panose="020B0604020202020204" pitchFamily="34" charset="0"/>
              </a:rPr>
              <a:t> </a:t>
            </a:r>
          </a:p>
          <a:p>
            <a:pPr marL="0" indent="0" algn="just">
              <a:buNone/>
            </a:pPr>
            <a:r>
              <a:rPr lang="en-GB" sz="1700" dirty="0">
                <a:latin typeface="Arial" panose="020B0604020202020204" pitchFamily="34" charset="0"/>
                <a:cs typeface="Arial" panose="020B0604020202020204" pitchFamily="34" charset="0"/>
              </a:rPr>
              <a:t>Mrs Wilson – Head </a:t>
            </a:r>
            <a:r>
              <a:rPr lang="en-GB" sz="1700" smtClean="0">
                <a:latin typeface="Arial" panose="020B0604020202020204" pitchFamily="34" charset="0"/>
                <a:cs typeface="Arial" panose="020B0604020202020204" pitchFamily="34" charset="0"/>
              </a:rPr>
              <a:t>of Creative Arts</a:t>
            </a:r>
            <a:endParaRPr lang="en-GB" sz="1700" dirty="0">
              <a:latin typeface="Arial" panose="020B0604020202020204" pitchFamily="34" charset="0"/>
              <a:cs typeface="Arial" panose="020B0604020202020204" pitchFamily="34" charset="0"/>
            </a:endParaRP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06" t="10171" r="30800" b="20086"/>
          <a:stretch/>
        </p:blipFill>
        <p:spPr bwMode="auto">
          <a:xfrm>
            <a:off x="6237316" y="2043690"/>
            <a:ext cx="5666509" cy="377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0242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Dance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lnSpcReduction="10000"/>
          </a:bodyPr>
          <a:lstStyle/>
          <a:p>
            <a:pPr marL="0" indent="0" algn="just">
              <a:buNone/>
            </a:pPr>
            <a:r>
              <a:rPr lang="en-GB" sz="1600" dirty="0">
                <a:latin typeface="Arial" panose="020B0604020202020204" pitchFamily="34" charset="0"/>
                <a:cs typeface="Arial" panose="020B0604020202020204" pitchFamily="34" charset="0"/>
              </a:rPr>
              <a:t>Hello and welcome to Dance here at Reigate School. I am Miss Swift and I will be your Dance teacher during your time here.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Every </a:t>
            </a:r>
            <a:r>
              <a:rPr lang="en-GB" sz="1600" dirty="0">
                <a:latin typeface="Arial" panose="020B0604020202020204" pitchFamily="34" charset="0"/>
                <a:cs typeface="Arial" panose="020B0604020202020204" pitchFamily="34" charset="0"/>
              </a:rPr>
              <a:t>lesson is an opportunity to have fun, be creative and a chance to use up all of that energy you have. </a:t>
            </a:r>
            <a:r>
              <a:rPr lang="en-GB" sz="1600" dirty="0" smtClean="0">
                <a:latin typeface="Arial" panose="020B0604020202020204" pitchFamily="34" charset="0"/>
                <a:cs typeface="Arial" panose="020B0604020202020204" pitchFamily="34" charset="0"/>
              </a:rPr>
              <a:t> You </a:t>
            </a:r>
            <a:r>
              <a:rPr lang="en-GB" sz="1600" dirty="0">
                <a:latin typeface="Arial" panose="020B0604020202020204" pitchFamily="34" charset="0"/>
                <a:cs typeface="Arial" panose="020B0604020202020204" pitchFamily="34" charset="0"/>
              </a:rPr>
              <a:t>will learn key dance terms, how to choreograph, dance pop quiz theory work and there will be many performance opportunities. </a:t>
            </a:r>
            <a:r>
              <a:rPr lang="en-GB" sz="1600" dirty="0" smtClean="0">
                <a:latin typeface="Arial" panose="020B0604020202020204" pitchFamily="34" charset="0"/>
                <a:cs typeface="Arial" panose="020B0604020202020204" pitchFamily="34" charset="0"/>
              </a:rPr>
              <a:t>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Alongside </a:t>
            </a:r>
            <a:r>
              <a:rPr lang="en-GB" sz="1600" dirty="0">
                <a:latin typeface="Arial" panose="020B0604020202020204" pitchFamily="34" charset="0"/>
                <a:cs typeface="Arial" panose="020B0604020202020204" pitchFamily="34" charset="0"/>
              </a:rPr>
              <a:t>the dance lessons on your timetable there are also many dance clubs for you to try and the school musical and dance show performances to take part in.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I </a:t>
            </a:r>
            <a:r>
              <a:rPr lang="en-GB" sz="1600" dirty="0">
                <a:latin typeface="Arial" panose="020B0604020202020204" pitchFamily="34" charset="0"/>
                <a:cs typeface="Arial" panose="020B0604020202020204" pitchFamily="34" charset="0"/>
              </a:rPr>
              <a:t>can’t wait to see you in the dance studio and I promise you will have the best time.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Miss Swift – </a:t>
            </a:r>
            <a:r>
              <a:rPr lang="en-GB" sz="1600" dirty="0" smtClean="0">
                <a:latin typeface="Arial" panose="020B0604020202020204" pitchFamily="34" charset="0"/>
                <a:cs typeface="Arial" panose="020B0604020202020204" pitchFamily="34" charset="0"/>
              </a:rPr>
              <a:t>Dance Department</a:t>
            </a:r>
            <a:endParaRPr lang="en-GB" sz="1600" dirty="0">
              <a:latin typeface="Arial" panose="020B0604020202020204" pitchFamily="34" charset="0"/>
              <a:cs typeface="Arial" panose="020B0604020202020204" pitchFamily="34" charset="0"/>
            </a:endParaRP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6480" y="2436728"/>
            <a:ext cx="5811561" cy="2858479"/>
          </a:xfrm>
          <a:prstGeom prst="rect">
            <a:avLst/>
          </a:prstGeom>
        </p:spPr>
      </p:pic>
    </p:spTree>
    <p:extLst>
      <p:ext uri="{BB962C8B-B14F-4D97-AF65-F5344CB8AC3E}">
        <p14:creationId xmlns:p14="http://schemas.microsoft.com/office/powerpoint/2010/main" val="1190722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Music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Welcome </a:t>
            </a:r>
            <a:r>
              <a:rPr lang="en-GB" sz="1600" dirty="0">
                <a:latin typeface="Arial" panose="020B0604020202020204" pitchFamily="34" charset="0"/>
                <a:cs typeface="Arial" panose="020B0604020202020204" pitchFamily="34" charset="0"/>
              </a:rPr>
              <a:t>to Music at Reigate School! </a:t>
            </a:r>
            <a:r>
              <a:rPr lang="en-GB" sz="1600" dirty="0" smtClean="0">
                <a:latin typeface="Arial" panose="020B0604020202020204" pitchFamily="34" charset="0"/>
                <a:cs typeface="Arial" panose="020B0604020202020204" pitchFamily="34" charset="0"/>
              </a:rPr>
              <a:t> My </a:t>
            </a:r>
            <a:r>
              <a:rPr lang="en-GB" sz="1600" dirty="0">
                <a:latin typeface="Arial" panose="020B0604020202020204" pitchFamily="34" charset="0"/>
                <a:cs typeface="Arial" panose="020B0604020202020204" pitchFamily="34" charset="0"/>
              </a:rPr>
              <a:t>name is Mrs Waddell, and I am very excited to welcome you to the Music Department.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will learn how to read and write music notation, and will learn to play what you are reading and writing using a variety of instruments and technologies. Making music is the core of what we do at Reigate School, and there will be many opportunities for you to showcase your talents if you wish through extra-curricular activities, as well as our classroom tasks.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Mrs Waddell – </a:t>
            </a:r>
            <a:r>
              <a:rPr lang="en-GB" sz="1600" dirty="0" smtClean="0">
                <a:latin typeface="Arial" panose="020B0604020202020204" pitchFamily="34" charset="0"/>
                <a:cs typeface="Arial" panose="020B0604020202020204" pitchFamily="34" charset="0"/>
              </a:rPr>
              <a:t>Music Department</a:t>
            </a:r>
            <a:endParaRPr lang="en-GB" sz="1600" dirty="0">
              <a:latin typeface="Arial" panose="020B0604020202020204" pitchFamily="34" charset="0"/>
              <a:cs typeface="Arial" panose="020B0604020202020204" pitchFamily="34" charset="0"/>
            </a:endParaRPr>
          </a:p>
          <a:p>
            <a:pPr marL="0" indent="0">
              <a:buNone/>
            </a:pPr>
            <a:r>
              <a:rPr lang="en-GB" dirty="0"/>
              <a:t> </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97600" y="2068248"/>
            <a:ext cx="5384800" cy="3589866"/>
          </a:xfrm>
        </p:spPr>
      </p:pic>
    </p:spTree>
    <p:extLst>
      <p:ext uri="{BB962C8B-B14F-4D97-AF65-F5344CB8AC3E}">
        <p14:creationId xmlns:p14="http://schemas.microsoft.com/office/powerpoint/2010/main" val="3633987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a:t>
            </a:r>
            <a:r>
              <a:rPr lang="en-US" sz="2800" dirty="0" smtClean="0"/>
              <a:t>Special Educational Needs</a:t>
            </a:r>
            <a:br>
              <a:rPr lang="en-US" sz="2800" dirty="0" smtClean="0"/>
            </a:br>
            <a:r>
              <a:rPr lang="en-US" sz="2800" dirty="0" smtClean="0"/>
              <a:t>and Disabilities </a:t>
            </a:r>
            <a:endParaRPr lang="en-GB" sz="2800"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If you have any specific </a:t>
            </a:r>
            <a:r>
              <a:rPr lang="en-GB" sz="1600" dirty="0" smtClean="0">
                <a:latin typeface="Arial" panose="020B0604020202020204" pitchFamily="34" charset="0"/>
                <a:cs typeface="Arial" panose="020B0604020202020204" pitchFamily="34" charset="0"/>
              </a:rPr>
              <a:t>SEND </a:t>
            </a:r>
            <a:r>
              <a:rPr lang="en-GB" sz="1600" dirty="0">
                <a:latin typeface="Arial" panose="020B0604020202020204" pitchFamily="34" charset="0"/>
                <a:cs typeface="Arial" panose="020B0604020202020204" pitchFamily="34" charset="0"/>
              </a:rPr>
              <a:t>questions relating to your child’s needs, please do not hesitate to contact the school.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Parents </a:t>
            </a:r>
            <a:r>
              <a:rPr lang="en-GB" sz="1600" dirty="0">
                <a:latin typeface="Arial" panose="020B0604020202020204" pitchFamily="34" charset="0"/>
                <a:cs typeface="Arial" panose="020B0604020202020204" pitchFamily="34" charset="0"/>
              </a:rPr>
              <a:t>and carers of children with </a:t>
            </a:r>
            <a:r>
              <a:rPr lang="en-GB" sz="1600" dirty="0" smtClean="0">
                <a:latin typeface="Arial" panose="020B0604020202020204" pitchFamily="34" charset="0"/>
                <a:cs typeface="Arial" panose="020B0604020202020204" pitchFamily="34" charset="0"/>
              </a:rPr>
              <a:t>SEND will </a:t>
            </a:r>
            <a:r>
              <a:rPr lang="en-GB" sz="1600" dirty="0">
                <a:latin typeface="Arial" panose="020B0604020202020204" pitchFamily="34" charset="0"/>
                <a:cs typeface="Arial" panose="020B0604020202020204" pitchFamily="34" charset="0"/>
              </a:rPr>
              <a:t>be contacted in the first three weeks of the Autumn Term. </a:t>
            </a:r>
            <a:r>
              <a:rPr lang="en-GB" sz="1600" dirty="0" smtClean="0">
                <a:latin typeface="Arial" panose="020B0604020202020204" pitchFamily="34" charset="0"/>
                <a:cs typeface="Arial" panose="020B0604020202020204" pitchFamily="34" charset="0"/>
              </a:rPr>
              <a:t> The </a:t>
            </a:r>
            <a:r>
              <a:rPr lang="en-GB" sz="1600" dirty="0">
                <a:latin typeface="Arial" panose="020B0604020202020204" pitchFamily="34" charset="0"/>
                <a:cs typeface="Arial" panose="020B0604020202020204" pitchFamily="34" charset="0"/>
              </a:rPr>
              <a:t>SEND Information Report provides an overview of SEND at Reigate School</a:t>
            </a:r>
            <a:r>
              <a:rPr lang="en-GB" sz="1600" dirty="0" smtClean="0">
                <a:latin typeface="Arial" panose="020B0604020202020204" pitchFamily="34" charset="0"/>
                <a:cs typeface="Arial" panose="020B0604020202020204" pitchFamily="34" charset="0"/>
              </a:rPr>
              <a:t>. This can be found on our website.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For any further information please contact the school via </a:t>
            </a:r>
            <a:r>
              <a:rPr lang="en-GB" sz="1600" u="sng" dirty="0">
                <a:latin typeface="Arial" panose="020B0604020202020204" pitchFamily="34" charset="0"/>
                <a:cs typeface="Arial" panose="020B0604020202020204" pitchFamily="34" charset="0"/>
                <a:hlinkClick r:id="rId2"/>
              </a:rPr>
              <a:t>info@reigate-school.surrey.sch.uk</a:t>
            </a:r>
            <a:r>
              <a:rPr lang="en-GB" sz="1600" u="sng"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pPr marL="0" indent="0">
              <a:buNone/>
            </a:pPr>
            <a:endParaRPr lang="en-GB" dirty="0"/>
          </a:p>
          <a:p>
            <a:pPr marL="0" indent="0">
              <a:buNone/>
            </a:pPr>
            <a:endParaRPr lang="en-GB" dirty="0"/>
          </a:p>
        </p:txBody>
      </p:sp>
      <p:pic>
        <p:nvPicPr>
          <p:cNvPr id="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7" name="Picture 2" descr="D:\website 2016\2320 SW Reigate School 27 v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7545" y="2419004"/>
            <a:ext cx="5224855" cy="305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535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TotalTime>
  <Words>1834</Words>
  <Application>Microsoft Office PowerPoint</Application>
  <PresentationFormat>Widescreen</PresentationFormat>
  <Paragraphs>229</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2_Office Theme</vt:lpstr>
      <vt:lpstr> RE</vt:lpstr>
      <vt:lpstr> Food Technology</vt:lpstr>
      <vt:lpstr> Design and Technology</vt:lpstr>
      <vt:lpstr> Business and Computing</vt:lpstr>
      <vt:lpstr> Drama </vt:lpstr>
      <vt:lpstr> Art </vt:lpstr>
      <vt:lpstr> Dance  </vt:lpstr>
      <vt:lpstr> Music </vt:lpstr>
      <vt:lpstr> Special Educational Needs and Disabilities </vt:lpstr>
      <vt:lpstr> The School Day</vt:lpstr>
      <vt:lpstr> Timetable</vt:lpstr>
      <vt:lpstr> Attendance and Punctuality</vt:lpstr>
      <vt:lpstr> Equipment</vt:lpstr>
      <vt:lpstr> Scopay</vt:lpstr>
      <vt:lpstr> Canteen </vt:lpstr>
      <vt:lpstr> Insight </vt:lpstr>
      <vt:lpstr> Lockers </vt:lpstr>
      <vt:lpstr> Uniform </vt:lpstr>
      <vt:lpstr> School Values </vt:lpstr>
      <vt:lpstr> Behaviour Expectations</vt:lpstr>
      <vt:lpstr> Achievement</vt:lpstr>
      <vt:lpstr> Extra-Curricular Clubs</vt:lpstr>
      <vt:lpstr> Homework</vt:lpstr>
    </vt:vector>
  </TitlesOfParts>
  <Company>Reigate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c:title>
  <dc:creator>C. Robinson (I.T. Services-Reigate School)</dc:creator>
  <cp:lastModifiedBy>A. Parker (Admin-Reigate School)</cp:lastModifiedBy>
  <cp:revision>15</cp:revision>
  <dcterms:created xsi:type="dcterms:W3CDTF">2021-05-24T08:54:45Z</dcterms:created>
  <dcterms:modified xsi:type="dcterms:W3CDTF">2023-04-25T09:54:20Z</dcterms:modified>
</cp:coreProperties>
</file>